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7" r:id="rId3"/>
    <p:sldId id="257" r:id="rId4"/>
    <p:sldId id="275" r:id="rId5"/>
    <p:sldId id="288" r:id="rId6"/>
    <p:sldId id="289" r:id="rId7"/>
    <p:sldId id="285" r:id="rId8"/>
    <p:sldId id="290" r:id="rId9"/>
    <p:sldId id="292" r:id="rId10"/>
    <p:sldId id="261" r:id="rId11"/>
    <p:sldId id="276" r:id="rId12"/>
    <p:sldId id="295" r:id="rId13"/>
    <p:sldId id="297" r:id="rId14"/>
    <p:sldId id="298" r:id="rId15"/>
    <p:sldId id="274" r:id="rId16"/>
    <p:sldId id="300" r:id="rId17"/>
    <p:sldId id="265" r:id="rId18"/>
    <p:sldId id="286" r:id="rId19"/>
    <p:sldId id="301" r:id="rId20"/>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2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631C049-D352-4313-9B7A-FA927AA2BFB5}"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831960-C0A6-4F69-B07C-F1991E0F4034}" type="slidenum">
              <a:rPr kumimoji="1" lang="ja-JP" altLang="en-US" smtClean="0"/>
              <a:t>‹#›</a:t>
            </a:fld>
            <a:endParaRPr kumimoji="1" lang="ja-JP" altLang="en-US"/>
          </a:p>
        </p:txBody>
      </p:sp>
    </p:spTree>
    <p:extLst>
      <p:ext uri="{BB962C8B-B14F-4D97-AF65-F5344CB8AC3E}">
        <p14:creationId xmlns:p14="http://schemas.microsoft.com/office/powerpoint/2010/main" val="847783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31C049-D352-4313-9B7A-FA927AA2BFB5}"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831960-C0A6-4F69-B07C-F1991E0F4034}" type="slidenum">
              <a:rPr kumimoji="1" lang="ja-JP" altLang="en-US" smtClean="0"/>
              <a:t>‹#›</a:t>
            </a:fld>
            <a:endParaRPr kumimoji="1" lang="ja-JP" altLang="en-US"/>
          </a:p>
        </p:txBody>
      </p:sp>
    </p:spTree>
    <p:extLst>
      <p:ext uri="{BB962C8B-B14F-4D97-AF65-F5344CB8AC3E}">
        <p14:creationId xmlns:p14="http://schemas.microsoft.com/office/powerpoint/2010/main" val="4202432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31C049-D352-4313-9B7A-FA927AA2BFB5}"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831960-C0A6-4F69-B07C-F1991E0F4034}" type="slidenum">
              <a:rPr kumimoji="1" lang="ja-JP" altLang="en-US" smtClean="0"/>
              <a:t>‹#›</a:t>
            </a:fld>
            <a:endParaRPr kumimoji="1" lang="ja-JP" altLang="en-US"/>
          </a:p>
        </p:txBody>
      </p:sp>
    </p:spTree>
    <p:extLst>
      <p:ext uri="{BB962C8B-B14F-4D97-AF65-F5344CB8AC3E}">
        <p14:creationId xmlns:p14="http://schemas.microsoft.com/office/powerpoint/2010/main" val="742766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31C049-D352-4313-9B7A-FA927AA2BFB5}"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831960-C0A6-4F69-B07C-F1991E0F4034}" type="slidenum">
              <a:rPr kumimoji="1" lang="ja-JP" altLang="en-US" smtClean="0"/>
              <a:t>‹#›</a:t>
            </a:fld>
            <a:endParaRPr kumimoji="1" lang="ja-JP" altLang="en-US"/>
          </a:p>
        </p:txBody>
      </p:sp>
    </p:spTree>
    <p:extLst>
      <p:ext uri="{BB962C8B-B14F-4D97-AF65-F5344CB8AC3E}">
        <p14:creationId xmlns:p14="http://schemas.microsoft.com/office/powerpoint/2010/main" val="3672915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31C049-D352-4313-9B7A-FA927AA2BFB5}"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831960-C0A6-4F69-B07C-F1991E0F4034}" type="slidenum">
              <a:rPr kumimoji="1" lang="ja-JP" altLang="en-US" smtClean="0"/>
              <a:t>‹#›</a:t>
            </a:fld>
            <a:endParaRPr kumimoji="1" lang="ja-JP" altLang="en-US"/>
          </a:p>
        </p:txBody>
      </p:sp>
    </p:spTree>
    <p:extLst>
      <p:ext uri="{BB962C8B-B14F-4D97-AF65-F5344CB8AC3E}">
        <p14:creationId xmlns:p14="http://schemas.microsoft.com/office/powerpoint/2010/main" val="474538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631C049-D352-4313-9B7A-FA927AA2BFB5}" type="datetimeFigureOut">
              <a:rPr kumimoji="1" lang="ja-JP" altLang="en-US" smtClean="0"/>
              <a:t>2024/12/9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831960-C0A6-4F69-B07C-F1991E0F4034}" type="slidenum">
              <a:rPr kumimoji="1" lang="ja-JP" altLang="en-US" smtClean="0"/>
              <a:t>‹#›</a:t>
            </a:fld>
            <a:endParaRPr kumimoji="1" lang="ja-JP" altLang="en-US"/>
          </a:p>
        </p:txBody>
      </p:sp>
    </p:spTree>
    <p:extLst>
      <p:ext uri="{BB962C8B-B14F-4D97-AF65-F5344CB8AC3E}">
        <p14:creationId xmlns:p14="http://schemas.microsoft.com/office/powerpoint/2010/main" val="2656617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631C049-D352-4313-9B7A-FA927AA2BFB5}" type="datetimeFigureOut">
              <a:rPr kumimoji="1" lang="ja-JP" altLang="en-US" smtClean="0"/>
              <a:t>2024/12/9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5831960-C0A6-4F69-B07C-F1991E0F4034}" type="slidenum">
              <a:rPr kumimoji="1" lang="ja-JP" altLang="en-US" smtClean="0"/>
              <a:t>‹#›</a:t>
            </a:fld>
            <a:endParaRPr kumimoji="1" lang="ja-JP" altLang="en-US"/>
          </a:p>
        </p:txBody>
      </p:sp>
    </p:spTree>
    <p:extLst>
      <p:ext uri="{BB962C8B-B14F-4D97-AF65-F5344CB8AC3E}">
        <p14:creationId xmlns:p14="http://schemas.microsoft.com/office/powerpoint/2010/main" val="2476400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631C049-D352-4313-9B7A-FA927AA2BFB5}" type="datetimeFigureOut">
              <a:rPr kumimoji="1" lang="ja-JP" altLang="en-US" smtClean="0"/>
              <a:t>2024/12/9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5831960-C0A6-4F69-B07C-F1991E0F4034}" type="slidenum">
              <a:rPr kumimoji="1" lang="ja-JP" altLang="en-US" smtClean="0"/>
              <a:t>‹#›</a:t>
            </a:fld>
            <a:endParaRPr kumimoji="1" lang="ja-JP" altLang="en-US"/>
          </a:p>
        </p:txBody>
      </p:sp>
    </p:spTree>
    <p:extLst>
      <p:ext uri="{BB962C8B-B14F-4D97-AF65-F5344CB8AC3E}">
        <p14:creationId xmlns:p14="http://schemas.microsoft.com/office/powerpoint/2010/main" val="2062960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31C049-D352-4313-9B7A-FA927AA2BFB5}" type="datetimeFigureOut">
              <a:rPr kumimoji="1" lang="ja-JP" altLang="en-US" smtClean="0"/>
              <a:t>2024/12/9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5831960-C0A6-4F69-B07C-F1991E0F4034}" type="slidenum">
              <a:rPr kumimoji="1" lang="ja-JP" altLang="en-US" smtClean="0"/>
              <a:t>‹#›</a:t>
            </a:fld>
            <a:endParaRPr kumimoji="1" lang="ja-JP" altLang="en-US"/>
          </a:p>
        </p:txBody>
      </p:sp>
    </p:spTree>
    <p:extLst>
      <p:ext uri="{BB962C8B-B14F-4D97-AF65-F5344CB8AC3E}">
        <p14:creationId xmlns:p14="http://schemas.microsoft.com/office/powerpoint/2010/main" val="1391652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31C049-D352-4313-9B7A-FA927AA2BFB5}" type="datetimeFigureOut">
              <a:rPr kumimoji="1" lang="ja-JP" altLang="en-US" smtClean="0"/>
              <a:t>2024/12/9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831960-C0A6-4F69-B07C-F1991E0F4034}" type="slidenum">
              <a:rPr kumimoji="1" lang="ja-JP" altLang="en-US" smtClean="0"/>
              <a:t>‹#›</a:t>
            </a:fld>
            <a:endParaRPr kumimoji="1" lang="ja-JP" altLang="en-US"/>
          </a:p>
        </p:txBody>
      </p:sp>
    </p:spTree>
    <p:extLst>
      <p:ext uri="{BB962C8B-B14F-4D97-AF65-F5344CB8AC3E}">
        <p14:creationId xmlns:p14="http://schemas.microsoft.com/office/powerpoint/2010/main" val="3130245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31C049-D352-4313-9B7A-FA927AA2BFB5}" type="datetimeFigureOut">
              <a:rPr kumimoji="1" lang="ja-JP" altLang="en-US" smtClean="0"/>
              <a:t>2024/12/9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831960-C0A6-4F69-B07C-F1991E0F4034}" type="slidenum">
              <a:rPr kumimoji="1" lang="ja-JP" altLang="en-US" smtClean="0"/>
              <a:t>‹#›</a:t>
            </a:fld>
            <a:endParaRPr kumimoji="1" lang="ja-JP" altLang="en-US"/>
          </a:p>
        </p:txBody>
      </p:sp>
    </p:spTree>
    <p:extLst>
      <p:ext uri="{BB962C8B-B14F-4D97-AF65-F5344CB8AC3E}">
        <p14:creationId xmlns:p14="http://schemas.microsoft.com/office/powerpoint/2010/main" val="3206430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31C049-D352-4313-9B7A-FA927AA2BFB5}" type="datetimeFigureOut">
              <a:rPr kumimoji="1" lang="ja-JP" altLang="en-US" smtClean="0"/>
              <a:t>2024/12/9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831960-C0A6-4F69-B07C-F1991E0F4034}" type="slidenum">
              <a:rPr kumimoji="1" lang="ja-JP" altLang="en-US" smtClean="0"/>
              <a:t>‹#›</a:t>
            </a:fld>
            <a:endParaRPr kumimoji="1" lang="ja-JP" altLang="en-US"/>
          </a:p>
        </p:txBody>
      </p:sp>
    </p:spTree>
    <p:extLst>
      <p:ext uri="{BB962C8B-B14F-4D97-AF65-F5344CB8AC3E}">
        <p14:creationId xmlns:p14="http://schemas.microsoft.com/office/powerpoint/2010/main" val="41838042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D9BC8FE3-7142-8757-946F-315C93F48F46}"/>
              </a:ext>
            </a:extLst>
          </p:cNvPr>
          <p:cNvSpPr txBox="1"/>
          <p:nvPr/>
        </p:nvSpPr>
        <p:spPr>
          <a:xfrm>
            <a:off x="1342239" y="2628781"/>
            <a:ext cx="6971251" cy="800219"/>
          </a:xfrm>
          <a:prstGeom prst="rect">
            <a:avLst/>
          </a:prstGeom>
          <a:noFill/>
        </p:spPr>
        <p:txBody>
          <a:bodyPr wrap="square" rtlCol="0">
            <a:spAutoFit/>
          </a:bodyPr>
          <a:lstStyle/>
          <a:p>
            <a:pPr algn="ctr"/>
            <a:r>
              <a:rPr kumimoji="1" lang="ja-JP" altLang="en-US" dirty="0"/>
              <a:t>大社エリア交流・民間商業施設</a:t>
            </a:r>
            <a:endParaRPr kumimoji="1" lang="en-US" altLang="ja-JP" dirty="0"/>
          </a:p>
          <a:p>
            <a:pPr algn="ctr"/>
            <a:r>
              <a:rPr kumimoji="1" lang="ja-JP" altLang="en-US" sz="2800" dirty="0"/>
              <a:t>提案書様式</a:t>
            </a:r>
          </a:p>
        </p:txBody>
      </p:sp>
      <p:sp>
        <p:nvSpPr>
          <p:cNvPr id="2" name="テキスト ボックス 1">
            <a:extLst>
              <a:ext uri="{FF2B5EF4-FFF2-40B4-BE49-F238E27FC236}">
                <a16:creationId xmlns:a16="http://schemas.microsoft.com/office/drawing/2014/main" id="{E1D4AF53-A95F-D4AF-0D39-A7219F6F5CE9}"/>
              </a:ext>
            </a:extLst>
          </p:cNvPr>
          <p:cNvSpPr txBox="1"/>
          <p:nvPr/>
        </p:nvSpPr>
        <p:spPr>
          <a:xfrm>
            <a:off x="6816436" y="286104"/>
            <a:ext cx="2705415" cy="523220"/>
          </a:xfrm>
          <a:prstGeom prst="rect">
            <a:avLst/>
          </a:prstGeom>
          <a:noFill/>
        </p:spPr>
        <p:txBody>
          <a:bodyPr wrap="square" rtlCol="0">
            <a:spAutoFit/>
          </a:bodyPr>
          <a:lstStyle/>
          <a:p>
            <a:pPr algn="ctr"/>
            <a:r>
              <a:rPr kumimoji="1" lang="en-US" altLang="ja-JP" sz="2800" dirty="0"/>
              <a:t>【</a:t>
            </a:r>
            <a:r>
              <a:rPr kumimoji="1" lang="ja-JP" altLang="en-US" sz="2800" dirty="0"/>
              <a:t>様式１８</a:t>
            </a:r>
            <a:r>
              <a:rPr kumimoji="1" lang="en-US" altLang="ja-JP" sz="2800" dirty="0"/>
              <a:t>】</a:t>
            </a:r>
            <a:endParaRPr kumimoji="1" lang="ja-JP" altLang="en-US" sz="2800" dirty="0"/>
          </a:p>
        </p:txBody>
      </p:sp>
      <p:sp>
        <p:nvSpPr>
          <p:cNvPr id="5" name="テキスト ボックス 4">
            <a:extLst>
              <a:ext uri="{FF2B5EF4-FFF2-40B4-BE49-F238E27FC236}">
                <a16:creationId xmlns:a16="http://schemas.microsoft.com/office/drawing/2014/main" id="{F7E5A6D4-BB3F-5176-C828-4D3AED9695E7}"/>
              </a:ext>
            </a:extLst>
          </p:cNvPr>
          <p:cNvSpPr txBox="1"/>
          <p:nvPr/>
        </p:nvSpPr>
        <p:spPr>
          <a:xfrm>
            <a:off x="449580" y="4570387"/>
            <a:ext cx="9164203" cy="1384995"/>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必要に応じて、根拠を添付資料として作成し添付すること。添付資料の作成方法は、「様式集及び記載要領」を確認すること。</a:t>
            </a:r>
            <a:endParaRPr kumimoji="1" lang="en-US" altLang="ja-JP" sz="1400" dirty="0">
              <a:solidFill>
                <a:srgbClr val="FF0000"/>
              </a:solidFill>
            </a:endParaRPr>
          </a:p>
          <a:p>
            <a:r>
              <a:rPr kumimoji="1" lang="en-US" altLang="ja-JP" sz="1400" dirty="0">
                <a:solidFill>
                  <a:srgbClr val="FF0000"/>
                </a:solidFill>
              </a:rPr>
              <a:t>※</a:t>
            </a:r>
            <a:r>
              <a:rPr kumimoji="1" lang="ja-JP" altLang="en-US" sz="1400" dirty="0">
                <a:solidFill>
                  <a:srgbClr val="FF0000"/>
                </a:solidFill>
              </a:rPr>
              <a:t>図面及び図表等を除き、使用する文字の大きさは</a:t>
            </a:r>
            <a:r>
              <a:rPr kumimoji="1" lang="en-US" altLang="ja-JP" sz="1400" dirty="0">
                <a:solidFill>
                  <a:srgbClr val="FF0000"/>
                </a:solidFill>
              </a:rPr>
              <a:t>14</a:t>
            </a:r>
            <a:r>
              <a:rPr kumimoji="1" lang="ja-JP" altLang="en-US" sz="1400" dirty="0">
                <a:solidFill>
                  <a:srgbClr val="FF0000"/>
                </a:solidFill>
              </a:rPr>
              <a:t>ポイント以上とすること。また、提案書はプレゼンテーション審査時にプレゼンテーション資料として使用することに留意すること。</a:t>
            </a:r>
            <a:endParaRPr kumimoji="1" lang="en-US" altLang="ja-JP" sz="1400" dirty="0">
              <a:solidFill>
                <a:srgbClr val="FF0000"/>
              </a:solidFill>
            </a:endParaRPr>
          </a:p>
          <a:p>
            <a:r>
              <a:rPr kumimoji="1" lang="en-US" altLang="ja-JP" sz="1400" dirty="0">
                <a:solidFill>
                  <a:srgbClr val="FF0000"/>
                </a:solidFill>
              </a:rPr>
              <a:t>※</a:t>
            </a:r>
            <a:r>
              <a:rPr kumimoji="1" lang="ja-JP" altLang="en-US" sz="1400" dirty="0">
                <a:solidFill>
                  <a:srgbClr val="FF0000"/>
                </a:solidFill>
              </a:rPr>
              <a:t>様式</a:t>
            </a:r>
            <a:r>
              <a:rPr kumimoji="1" lang="en-US" altLang="ja-JP" sz="1400" dirty="0">
                <a:solidFill>
                  <a:srgbClr val="FF0000"/>
                </a:solidFill>
              </a:rPr>
              <a:t>18</a:t>
            </a:r>
            <a:r>
              <a:rPr kumimoji="1" lang="ja-JP" altLang="en-US" sz="1400" dirty="0">
                <a:solidFill>
                  <a:srgbClr val="FF0000"/>
                </a:solidFill>
              </a:rPr>
              <a:t>、</a:t>
            </a:r>
            <a:r>
              <a:rPr kumimoji="1" lang="en-US" altLang="ja-JP" sz="1400" dirty="0">
                <a:solidFill>
                  <a:srgbClr val="FF0000"/>
                </a:solidFill>
              </a:rPr>
              <a:t>19</a:t>
            </a:r>
            <a:r>
              <a:rPr kumimoji="1" lang="ja-JP" altLang="en-US" sz="1400" dirty="0">
                <a:solidFill>
                  <a:srgbClr val="FF0000"/>
                </a:solidFill>
              </a:rPr>
              <a:t>及び添付資料内に、社名、ロゴマーク等を記載してはならない。記載した場合は失格とする。</a:t>
            </a:r>
            <a:endParaRPr kumimoji="1" lang="en-US" altLang="ja-JP" sz="1400" dirty="0">
              <a:solidFill>
                <a:srgbClr val="FF0000"/>
              </a:solidFill>
            </a:endParaRPr>
          </a:p>
          <a:p>
            <a:r>
              <a:rPr kumimoji="1" lang="en-US" altLang="ja-JP" sz="1400" dirty="0">
                <a:solidFill>
                  <a:srgbClr val="FF0000"/>
                </a:solidFill>
              </a:rPr>
              <a:t>※</a:t>
            </a:r>
            <a:r>
              <a:rPr kumimoji="1" lang="ja-JP" altLang="en-US" sz="1400" dirty="0">
                <a:solidFill>
                  <a:srgbClr val="FF0000"/>
                </a:solidFill>
              </a:rPr>
              <a:t>提出時は、ページ番号をつけること。</a:t>
            </a:r>
            <a:endParaRPr kumimoji="1" lang="en-US" altLang="ja-JP" sz="1400" dirty="0">
              <a:solidFill>
                <a:srgbClr val="FF0000"/>
              </a:solidFill>
            </a:endParaRPr>
          </a:p>
        </p:txBody>
      </p:sp>
    </p:spTree>
    <p:extLst>
      <p:ext uri="{BB962C8B-B14F-4D97-AF65-F5344CB8AC3E}">
        <p14:creationId xmlns:p14="http://schemas.microsoft.com/office/powerpoint/2010/main" val="787918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D9BC8FE3-7142-8757-946F-315C93F48F46}"/>
              </a:ext>
            </a:extLst>
          </p:cNvPr>
          <p:cNvSpPr txBox="1"/>
          <p:nvPr/>
        </p:nvSpPr>
        <p:spPr>
          <a:xfrm>
            <a:off x="528507" y="288253"/>
            <a:ext cx="6971251" cy="369332"/>
          </a:xfrm>
          <a:prstGeom prst="rect">
            <a:avLst/>
          </a:prstGeom>
          <a:noFill/>
        </p:spPr>
        <p:txBody>
          <a:bodyPr wrap="square" rtlCol="0">
            <a:spAutoFit/>
          </a:bodyPr>
          <a:lstStyle/>
          <a:p>
            <a:r>
              <a:rPr kumimoji="1" lang="ja-JP" altLang="en-US" dirty="0"/>
              <a:t>利用促進に関する業務</a:t>
            </a:r>
            <a:endParaRPr kumimoji="1" lang="ja-JP" altLang="en-US" sz="2800" dirty="0"/>
          </a:p>
        </p:txBody>
      </p:sp>
      <p:cxnSp>
        <p:nvCxnSpPr>
          <p:cNvPr id="3" name="直線コネクタ 2">
            <a:extLst>
              <a:ext uri="{FF2B5EF4-FFF2-40B4-BE49-F238E27FC236}">
                <a16:creationId xmlns:a16="http://schemas.microsoft.com/office/drawing/2014/main" id="{827F2B83-687D-6139-37D7-CA268D1E5997}"/>
              </a:ext>
            </a:extLst>
          </p:cNvPr>
          <p:cNvCxnSpPr/>
          <p:nvPr/>
        </p:nvCxnSpPr>
        <p:spPr>
          <a:xfrm>
            <a:off x="360727" y="657585"/>
            <a:ext cx="8716161" cy="0"/>
          </a:xfrm>
          <a:prstGeom prst="line">
            <a:avLst/>
          </a:prstGeom>
          <a:ln w="34925">
            <a:solidFill>
              <a:srgbClr val="00B0F0"/>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B6ED07D8-4F7A-A821-E63E-60346930967D}"/>
              </a:ext>
            </a:extLst>
          </p:cNvPr>
          <p:cNvSpPr txBox="1"/>
          <p:nvPr/>
        </p:nvSpPr>
        <p:spPr>
          <a:xfrm>
            <a:off x="528507" y="858703"/>
            <a:ext cx="8548381" cy="1384995"/>
          </a:xfrm>
          <a:prstGeom prst="rect">
            <a:avLst/>
          </a:prstGeom>
          <a:noFill/>
        </p:spPr>
        <p:txBody>
          <a:bodyPr wrap="square" rtlCol="0">
            <a:spAutoFit/>
          </a:bodyPr>
          <a:lstStyle/>
          <a:p>
            <a:r>
              <a:rPr kumimoji="1" lang="ja-JP" altLang="en-US" sz="1400" dirty="0"/>
              <a:t>■プロモーション施策</a:t>
            </a:r>
            <a:endParaRPr kumimoji="1" lang="en-US" altLang="ja-JP" sz="1400" dirty="0"/>
          </a:p>
          <a:p>
            <a:r>
              <a:rPr kumimoji="1" lang="ja-JP" altLang="en-US" sz="1400" dirty="0"/>
              <a:t>（箇条書きで記載してください。）</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p:txBody>
      </p:sp>
      <p:sp>
        <p:nvSpPr>
          <p:cNvPr id="4" name="テキスト ボックス 3">
            <a:extLst>
              <a:ext uri="{FF2B5EF4-FFF2-40B4-BE49-F238E27FC236}">
                <a16:creationId xmlns:a16="http://schemas.microsoft.com/office/drawing/2014/main" id="{0F8D2B64-FE0A-D821-44E5-258FBDDD2CCB}"/>
              </a:ext>
            </a:extLst>
          </p:cNvPr>
          <p:cNvSpPr txBox="1"/>
          <p:nvPr/>
        </p:nvSpPr>
        <p:spPr>
          <a:xfrm>
            <a:off x="528507" y="6385081"/>
            <a:ext cx="8548381" cy="307777"/>
          </a:xfrm>
          <a:prstGeom prst="rect">
            <a:avLst/>
          </a:prstGeom>
          <a:noFill/>
        </p:spPr>
        <p:txBody>
          <a:bodyPr wrap="square" rtlCol="0">
            <a:spAutoFit/>
          </a:bodyPr>
          <a:lstStyle/>
          <a:p>
            <a:r>
              <a:rPr kumimoji="1" lang="ja-JP" altLang="en-US" sz="1400" dirty="0"/>
              <a:t>（　　）及び評価の視点は削除してください。</a:t>
            </a:r>
            <a:endParaRPr kumimoji="1" lang="en-US" altLang="ja-JP" sz="1400" dirty="0"/>
          </a:p>
        </p:txBody>
      </p:sp>
      <p:sp>
        <p:nvSpPr>
          <p:cNvPr id="7" name="テキスト ボックス 6">
            <a:extLst>
              <a:ext uri="{FF2B5EF4-FFF2-40B4-BE49-F238E27FC236}">
                <a16:creationId xmlns:a16="http://schemas.microsoft.com/office/drawing/2014/main" id="{9987D02F-3381-5DB4-21BE-FFF5E0F85CA1}"/>
              </a:ext>
            </a:extLst>
          </p:cNvPr>
          <p:cNvSpPr txBox="1"/>
          <p:nvPr/>
        </p:nvSpPr>
        <p:spPr>
          <a:xfrm>
            <a:off x="528507" y="5737687"/>
            <a:ext cx="8716162" cy="523220"/>
          </a:xfrm>
          <a:prstGeom prst="rect">
            <a:avLst/>
          </a:prstGeom>
          <a:noFill/>
          <a:ln>
            <a:solidFill>
              <a:srgbClr val="00B0F0"/>
            </a:solidFill>
          </a:ln>
        </p:spPr>
        <p:txBody>
          <a:bodyPr wrap="square" rtlCol="0">
            <a:spAutoFit/>
          </a:bodyPr>
          <a:lstStyle/>
          <a:p>
            <a:r>
              <a:rPr kumimoji="1" lang="ja-JP" altLang="en-US" sz="1400" dirty="0"/>
              <a:t>評価の視点</a:t>
            </a:r>
            <a:endParaRPr kumimoji="1" lang="en-US" altLang="ja-JP" sz="1400" dirty="0"/>
          </a:p>
          <a:p>
            <a:r>
              <a:rPr kumimoji="1" lang="ja-JP" altLang="en-US" sz="1400" dirty="0"/>
              <a:t>・プロモーションや販売促進の施策の提案に工夫が見られ、効果が期待できるか。</a:t>
            </a:r>
            <a:endParaRPr kumimoji="1" lang="ja-JP" altLang="en-US" sz="2000" dirty="0"/>
          </a:p>
        </p:txBody>
      </p:sp>
      <p:sp>
        <p:nvSpPr>
          <p:cNvPr id="8" name="テキスト ボックス 7">
            <a:extLst>
              <a:ext uri="{FF2B5EF4-FFF2-40B4-BE49-F238E27FC236}">
                <a16:creationId xmlns:a16="http://schemas.microsoft.com/office/drawing/2014/main" id="{1A69C00B-D59F-D0CD-EE1B-109A1C14AE1E}"/>
              </a:ext>
            </a:extLst>
          </p:cNvPr>
          <p:cNvSpPr txBox="1"/>
          <p:nvPr/>
        </p:nvSpPr>
        <p:spPr>
          <a:xfrm>
            <a:off x="6727971" y="260193"/>
            <a:ext cx="2516697" cy="369332"/>
          </a:xfrm>
          <a:prstGeom prst="rect">
            <a:avLst/>
          </a:prstGeom>
          <a:noFill/>
        </p:spPr>
        <p:txBody>
          <a:bodyPr wrap="square" rtlCol="0">
            <a:spAutoFit/>
          </a:bodyPr>
          <a:lstStyle/>
          <a:p>
            <a:pPr algn="r"/>
            <a:r>
              <a:rPr kumimoji="1" lang="ja-JP" altLang="en-US" dirty="0"/>
              <a:t>（２ページ以内）</a:t>
            </a:r>
          </a:p>
        </p:txBody>
      </p:sp>
      <p:sp>
        <p:nvSpPr>
          <p:cNvPr id="9" name="テキスト ボックス 8">
            <a:extLst>
              <a:ext uri="{FF2B5EF4-FFF2-40B4-BE49-F238E27FC236}">
                <a16:creationId xmlns:a16="http://schemas.microsoft.com/office/drawing/2014/main" id="{C09822B1-88B4-AF14-C984-0120F7A7FCE6}"/>
              </a:ext>
            </a:extLst>
          </p:cNvPr>
          <p:cNvSpPr txBox="1"/>
          <p:nvPr/>
        </p:nvSpPr>
        <p:spPr>
          <a:xfrm>
            <a:off x="528507" y="2643637"/>
            <a:ext cx="8548381" cy="369332"/>
          </a:xfrm>
          <a:prstGeom prst="rect">
            <a:avLst/>
          </a:prstGeom>
          <a:noFill/>
        </p:spPr>
        <p:txBody>
          <a:bodyPr wrap="square" rtlCol="0">
            <a:spAutoFit/>
          </a:bodyPr>
          <a:lstStyle/>
          <a:p>
            <a:pPr algn="ctr"/>
            <a:r>
              <a:rPr kumimoji="1" lang="ja-JP" altLang="en-US" dirty="0"/>
              <a:t>（模式図やイラスト等による表現は可能とする。）</a:t>
            </a:r>
            <a:endParaRPr kumimoji="1" lang="en-US" altLang="ja-JP" dirty="0"/>
          </a:p>
        </p:txBody>
      </p:sp>
      <p:sp>
        <p:nvSpPr>
          <p:cNvPr id="5" name="テキスト ボックス 4">
            <a:extLst>
              <a:ext uri="{FF2B5EF4-FFF2-40B4-BE49-F238E27FC236}">
                <a16:creationId xmlns:a16="http://schemas.microsoft.com/office/drawing/2014/main" id="{D49F2C58-3599-A067-0F9A-2AA003D01588}"/>
              </a:ext>
            </a:extLst>
          </p:cNvPr>
          <p:cNvSpPr txBox="1"/>
          <p:nvPr/>
        </p:nvSpPr>
        <p:spPr>
          <a:xfrm>
            <a:off x="528507" y="3257954"/>
            <a:ext cx="8548381" cy="1384995"/>
          </a:xfrm>
          <a:prstGeom prst="rect">
            <a:avLst/>
          </a:prstGeom>
          <a:noFill/>
        </p:spPr>
        <p:txBody>
          <a:bodyPr wrap="square" rtlCol="0">
            <a:spAutoFit/>
          </a:bodyPr>
          <a:lstStyle/>
          <a:p>
            <a:r>
              <a:rPr kumimoji="1" lang="ja-JP" altLang="en-US" sz="1400" dirty="0"/>
              <a:t>■販売促進の施策</a:t>
            </a:r>
            <a:endParaRPr kumimoji="1" lang="en-US" altLang="ja-JP" sz="1400" dirty="0"/>
          </a:p>
          <a:p>
            <a:r>
              <a:rPr kumimoji="1" lang="ja-JP" altLang="en-US" sz="1400" dirty="0"/>
              <a:t>（箇条書きで記載してください。）</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p:txBody>
      </p:sp>
      <p:sp>
        <p:nvSpPr>
          <p:cNvPr id="10" name="テキスト ボックス 9">
            <a:extLst>
              <a:ext uri="{FF2B5EF4-FFF2-40B4-BE49-F238E27FC236}">
                <a16:creationId xmlns:a16="http://schemas.microsoft.com/office/drawing/2014/main" id="{8711263C-26A0-C8B9-21A3-1C70880941A3}"/>
              </a:ext>
            </a:extLst>
          </p:cNvPr>
          <p:cNvSpPr txBox="1"/>
          <p:nvPr/>
        </p:nvSpPr>
        <p:spPr>
          <a:xfrm>
            <a:off x="528507" y="5026110"/>
            <a:ext cx="8548381" cy="369332"/>
          </a:xfrm>
          <a:prstGeom prst="rect">
            <a:avLst/>
          </a:prstGeom>
          <a:noFill/>
        </p:spPr>
        <p:txBody>
          <a:bodyPr wrap="square" rtlCol="0">
            <a:spAutoFit/>
          </a:bodyPr>
          <a:lstStyle/>
          <a:p>
            <a:pPr algn="ctr"/>
            <a:r>
              <a:rPr kumimoji="1" lang="ja-JP" altLang="en-US" dirty="0"/>
              <a:t>（模式図やイラスト等による表現は可能とする。）</a:t>
            </a:r>
            <a:endParaRPr kumimoji="1" lang="en-US" altLang="ja-JP" dirty="0"/>
          </a:p>
        </p:txBody>
      </p:sp>
    </p:spTree>
    <p:extLst>
      <p:ext uri="{BB962C8B-B14F-4D97-AF65-F5344CB8AC3E}">
        <p14:creationId xmlns:p14="http://schemas.microsoft.com/office/powerpoint/2010/main" val="2963294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D9BC8FE3-7142-8757-946F-315C93F48F46}"/>
              </a:ext>
            </a:extLst>
          </p:cNvPr>
          <p:cNvSpPr txBox="1"/>
          <p:nvPr/>
        </p:nvSpPr>
        <p:spPr>
          <a:xfrm>
            <a:off x="528507" y="288253"/>
            <a:ext cx="6971251" cy="369332"/>
          </a:xfrm>
          <a:prstGeom prst="rect">
            <a:avLst/>
          </a:prstGeom>
          <a:noFill/>
        </p:spPr>
        <p:txBody>
          <a:bodyPr wrap="square" rtlCol="0">
            <a:spAutoFit/>
          </a:bodyPr>
          <a:lstStyle/>
          <a:p>
            <a:r>
              <a:rPr kumimoji="1" lang="ja-JP" altLang="en-US" dirty="0"/>
              <a:t>交流施設連携事業</a:t>
            </a:r>
            <a:endParaRPr kumimoji="1" lang="ja-JP" altLang="en-US" sz="2800" dirty="0"/>
          </a:p>
        </p:txBody>
      </p:sp>
      <p:cxnSp>
        <p:nvCxnSpPr>
          <p:cNvPr id="3" name="直線コネクタ 2">
            <a:extLst>
              <a:ext uri="{FF2B5EF4-FFF2-40B4-BE49-F238E27FC236}">
                <a16:creationId xmlns:a16="http://schemas.microsoft.com/office/drawing/2014/main" id="{827F2B83-687D-6139-37D7-CA268D1E5997}"/>
              </a:ext>
            </a:extLst>
          </p:cNvPr>
          <p:cNvCxnSpPr/>
          <p:nvPr/>
        </p:nvCxnSpPr>
        <p:spPr>
          <a:xfrm>
            <a:off x="360727" y="657585"/>
            <a:ext cx="8716161" cy="0"/>
          </a:xfrm>
          <a:prstGeom prst="line">
            <a:avLst/>
          </a:prstGeom>
          <a:ln w="34925">
            <a:solidFill>
              <a:srgbClr val="00B0F0"/>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E996C59F-37A4-4BC1-8B94-A3C67FD82E43}"/>
              </a:ext>
            </a:extLst>
          </p:cNvPr>
          <p:cNvSpPr txBox="1"/>
          <p:nvPr/>
        </p:nvSpPr>
        <p:spPr>
          <a:xfrm>
            <a:off x="528507" y="858703"/>
            <a:ext cx="8548381" cy="1338828"/>
          </a:xfrm>
          <a:prstGeom prst="rect">
            <a:avLst/>
          </a:prstGeom>
          <a:noFill/>
        </p:spPr>
        <p:txBody>
          <a:bodyPr wrap="square" rtlCol="0">
            <a:spAutoFit/>
          </a:bodyPr>
          <a:lstStyle/>
          <a:p>
            <a:r>
              <a:rPr kumimoji="1" lang="ja-JP" altLang="en-US" sz="1400" dirty="0"/>
              <a:t>■交流施設連携事業の内容</a:t>
            </a:r>
            <a:endParaRPr kumimoji="1" lang="en-US" altLang="ja-JP" sz="1400" dirty="0"/>
          </a:p>
          <a:p>
            <a:r>
              <a:rPr kumimoji="1" lang="ja-JP" altLang="en-US" sz="1100" dirty="0"/>
              <a:t>（箇条書きで記載してください。）</a:t>
            </a:r>
            <a:endParaRPr kumimoji="1" lang="en-US" altLang="ja-JP" sz="11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p:txBody>
      </p:sp>
      <p:sp>
        <p:nvSpPr>
          <p:cNvPr id="4" name="テキスト ボックス 3">
            <a:extLst>
              <a:ext uri="{FF2B5EF4-FFF2-40B4-BE49-F238E27FC236}">
                <a16:creationId xmlns:a16="http://schemas.microsoft.com/office/drawing/2014/main" id="{F17C7A41-B8E7-EC58-9856-7A187EAC4199}"/>
              </a:ext>
            </a:extLst>
          </p:cNvPr>
          <p:cNvSpPr txBox="1"/>
          <p:nvPr/>
        </p:nvSpPr>
        <p:spPr>
          <a:xfrm>
            <a:off x="528507" y="6385081"/>
            <a:ext cx="8548381" cy="307777"/>
          </a:xfrm>
          <a:prstGeom prst="rect">
            <a:avLst/>
          </a:prstGeom>
          <a:noFill/>
        </p:spPr>
        <p:txBody>
          <a:bodyPr wrap="square" rtlCol="0">
            <a:spAutoFit/>
          </a:bodyPr>
          <a:lstStyle/>
          <a:p>
            <a:r>
              <a:rPr kumimoji="1" lang="ja-JP" altLang="en-US" sz="1400" dirty="0"/>
              <a:t>（　　）及び評価の視点は削除してください。</a:t>
            </a:r>
            <a:endParaRPr kumimoji="1" lang="en-US" altLang="ja-JP" sz="1400" dirty="0"/>
          </a:p>
        </p:txBody>
      </p:sp>
      <p:sp>
        <p:nvSpPr>
          <p:cNvPr id="5" name="テキスト ボックス 4">
            <a:extLst>
              <a:ext uri="{FF2B5EF4-FFF2-40B4-BE49-F238E27FC236}">
                <a16:creationId xmlns:a16="http://schemas.microsoft.com/office/drawing/2014/main" id="{EA7A992C-6F47-1C19-5EE9-730712C04AE5}"/>
              </a:ext>
            </a:extLst>
          </p:cNvPr>
          <p:cNvSpPr txBox="1"/>
          <p:nvPr/>
        </p:nvSpPr>
        <p:spPr>
          <a:xfrm>
            <a:off x="528507" y="5812696"/>
            <a:ext cx="8716162" cy="523220"/>
          </a:xfrm>
          <a:prstGeom prst="rect">
            <a:avLst/>
          </a:prstGeom>
          <a:noFill/>
          <a:ln>
            <a:solidFill>
              <a:srgbClr val="00B0F0"/>
            </a:solidFill>
          </a:ln>
        </p:spPr>
        <p:txBody>
          <a:bodyPr wrap="square" rtlCol="0">
            <a:spAutoFit/>
          </a:bodyPr>
          <a:lstStyle/>
          <a:p>
            <a:r>
              <a:rPr kumimoji="1" lang="ja-JP" altLang="en-US" sz="1400" dirty="0"/>
              <a:t>評価の視点</a:t>
            </a:r>
            <a:endParaRPr kumimoji="1" lang="en-US" altLang="ja-JP" sz="1400" dirty="0"/>
          </a:p>
          <a:p>
            <a:r>
              <a:rPr kumimoji="1" lang="ja-JP" altLang="en-US" sz="1400" dirty="0"/>
              <a:t>・交流施設利用者の満足度をより高めることを目的とした取組の提案の適切性</a:t>
            </a:r>
            <a:endParaRPr kumimoji="1" lang="en-US" altLang="ja-JP" sz="1400" dirty="0"/>
          </a:p>
        </p:txBody>
      </p:sp>
      <p:sp>
        <p:nvSpPr>
          <p:cNvPr id="7" name="テキスト ボックス 6">
            <a:extLst>
              <a:ext uri="{FF2B5EF4-FFF2-40B4-BE49-F238E27FC236}">
                <a16:creationId xmlns:a16="http://schemas.microsoft.com/office/drawing/2014/main" id="{0DE90D44-CD65-784C-69CF-6F44BE14F171}"/>
              </a:ext>
            </a:extLst>
          </p:cNvPr>
          <p:cNvSpPr txBox="1"/>
          <p:nvPr/>
        </p:nvSpPr>
        <p:spPr>
          <a:xfrm>
            <a:off x="6727971" y="260193"/>
            <a:ext cx="2516697" cy="369332"/>
          </a:xfrm>
          <a:prstGeom prst="rect">
            <a:avLst/>
          </a:prstGeom>
          <a:noFill/>
        </p:spPr>
        <p:txBody>
          <a:bodyPr wrap="square" rtlCol="0">
            <a:spAutoFit/>
          </a:bodyPr>
          <a:lstStyle/>
          <a:p>
            <a:pPr algn="r"/>
            <a:r>
              <a:rPr kumimoji="1" lang="ja-JP" altLang="en-US" dirty="0"/>
              <a:t>（２ページ以内）</a:t>
            </a:r>
          </a:p>
        </p:txBody>
      </p:sp>
      <p:sp>
        <p:nvSpPr>
          <p:cNvPr id="8" name="テキスト ボックス 7">
            <a:extLst>
              <a:ext uri="{FF2B5EF4-FFF2-40B4-BE49-F238E27FC236}">
                <a16:creationId xmlns:a16="http://schemas.microsoft.com/office/drawing/2014/main" id="{592464D3-6766-D7A0-E3EB-CB006B0116AA}"/>
              </a:ext>
            </a:extLst>
          </p:cNvPr>
          <p:cNvSpPr txBox="1"/>
          <p:nvPr/>
        </p:nvSpPr>
        <p:spPr>
          <a:xfrm>
            <a:off x="528507" y="3212008"/>
            <a:ext cx="8548381" cy="369332"/>
          </a:xfrm>
          <a:prstGeom prst="rect">
            <a:avLst/>
          </a:prstGeom>
          <a:noFill/>
        </p:spPr>
        <p:txBody>
          <a:bodyPr wrap="square" rtlCol="0">
            <a:spAutoFit/>
          </a:bodyPr>
          <a:lstStyle/>
          <a:p>
            <a:pPr algn="ctr"/>
            <a:r>
              <a:rPr kumimoji="1" lang="ja-JP" altLang="en-US" dirty="0"/>
              <a:t>（模式図やイラスト等による表現は可能とする。）</a:t>
            </a:r>
            <a:endParaRPr kumimoji="1" lang="en-US" altLang="ja-JP" dirty="0"/>
          </a:p>
        </p:txBody>
      </p:sp>
    </p:spTree>
    <p:extLst>
      <p:ext uri="{BB962C8B-B14F-4D97-AF65-F5344CB8AC3E}">
        <p14:creationId xmlns:p14="http://schemas.microsoft.com/office/powerpoint/2010/main" val="30704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D9BC8FE3-7142-8757-946F-315C93F48F46}"/>
              </a:ext>
            </a:extLst>
          </p:cNvPr>
          <p:cNvSpPr txBox="1"/>
          <p:nvPr/>
        </p:nvSpPr>
        <p:spPr>
          <a:xfrm>
            <a:off x="528507" y="288253"/>
            <a:ext cx="6971251" cy="369332"/>
          </a:xfrm>
          <a:prstGeom prst="rect">
            <a:avLst/>
          </a:prstGeom>
          <a:noFill/>
        </p:spPr>
        <p:txBody>
          <a:bodyPr wrap="square" rtlCol="0">
            <a:spAutoFit/>
          </a:bodyPr>
          <a:lstStyle/>
          <a:p>
            <a:r>
              <a:rPr kumimoji="1" lang="ja-JP" altLang="en-US" dirty="0"/>
              <a:t>交流施設連携事業</a:t>
            </a:r>
            <a:endParaRPr kumimoji="1" lang="ja-JP" altLang="en-US" sz="2800" dirty="0"/>
          </a:p>
        </p:txBody>
      </p:sp>
      <p:cxnSp>
        <p:nvCxnSpPr>
          <p:cNvPr id="3" name="直線コネクタ 2">
            <a:extLst>
              <a:ext uri="{FF2B5EF4-FFF2-40B4-BE49-F238E27FC236}">
                <a16:creationId xmlns:a16="http://schemas.microsoft.com/office/drawing/2014/main" id="{827F2B83-687D-6139-37D7-CA268D1E5997}"/>
              </a:ext>
            </a:extLst>
          </p:cNvPr>
          <p:cNvCxnSpPr/>
          <p:nvPr/>
        </p:nvCxnSpPr>
        <p:spPr>
          <a:xfrm>
            <a:off x="360727" y="657585"/>
            <a:ext cx="8716161" cy="0"/>
          </a:xfrm>
          <a:prstGeom prst="line">
            <a:avLst/>
          </a:prstGeom>
          <a:ln w="34925">
            <a:solidFill>
              <a:srgbClr val="00B0F0"/>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E996C59F-37A4-4BC1-8B94-A3C67FD82E43}"/>
              </a:ext>
            </a:extLst>
          </p:cNvPr>
          <p:cNvSpPr txBox="1"/>
          <p:nvPr/>
        </p:nvSpPr>
        <p:spPr>
          <a:xfrm>
            <a:off x="528507" y="858703"/>
            <a:ext cx="8548381" cy="1338828"/>
          </a:xfrm>
          <a:prstGeom prst="rect">
            <a:avLst/>
          </a:prstGeom>
          <a:noFill/>
        </p:spPr>
        <p:txBody>
          <a:bodyPr wrap="square" rtlCol="0">
            <a:spAutoFit/>
          </a:bodyPr>
          <a:lstStyle/>
          <a:p>
            <a:r>
              <a:rPr kumimoji="1" lang="ja-JP" altLang="en-US" sz="1400" dirty="0"/>
              <a:t>■交流施設連携事業の改善</a:t>
            </a:r>
            <a:endParaRPr kumimoji="1" lang="en-US" altLang="ja-JP" sz="1400" dirty="0"/>
          </a:p>
          <a:p>
            <a:r>
              <a:rPr kumimoji="1" lang="ja-JP" altLang="en-US" sz="1100" dirty="0"/>
              <a:t>（箇条書きで記載してください。）</a:t>
            </a:r>
            <a:endParaRPr kumimoji="1" lang="en-US" altLang="ja-JP" sz="11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p:txBody>
      </p:sp>
      <p:sp>
        <p:nvSpPr>
          <p:cNvPr id="4" name="テキスト ボックス 3">
            <a:extLst>
              <a:ext uri="{FF2B5EF4-FFF2-40B4-BE49-F238E27FC236}">
                <a16:creationId xmlns:a16="http://schemas.microsoft.com/office/drawing/2014/main" id="{F17C7A41-B8E7-EC58-9856-7A187EAC4199}"/>
              </a:ext>
            </a:extLst>
          </p:cNvPr>
          <p:cNvSpPr txBox="1"/>
          <p:nvPr/>
        </p:nvSpPr>
        <p:spPr>
          <a:xfrm>
            <a:off x="528507" y="6385081"/>
            <a:ext cx="8548381" cy="307777"/>
          </a:xfrm>
          <a:prstGeom prst="rect">
            <a:avLst/>
          </a:prstGeom>
          <a:noFill/>
        </p:spPr>
        <p:txBody>
          <a:bodyPr wrap="square" rtlCol="0">
            <a:spAutoFit/>
          </a:bodyPr>
          <a:lstStyle/>
          <a:p>
            <a:r>
              <a:rPr kumimoji="1" lang="ja-JP" altLang="en-US" sz="1400" dirty="0"/>
              <a:t>（　　）及び評価の視点は削除してください。</a:t>
            </a:r>
            <a:endParaRPr kumimoji="1" lang="en-US" altLang="ja-JP" sz="1400" dirty="0"/>
          </a:p>
        </p:txBody>
      </p:sp>
      <p:sp>
        <p:nvSpPr>
          <p:cNvPr id="5" name="テキスト ボックス 4">
            <a:extLst>
              <a:ext uri="{FF2B5EF4-FFF2-40B4-BE49-F238E27FC236}">
                <a16:creationId xmlns:a16="http://schemas.microsoft.com/office/drawing/2014/main" id="{EA7A992C-6F47-1C19-5EE9-730712C04AE5}"/>
              </a:ext>
            </a:extLst>
          </p:cNvPr>
          <p:cNvSpPr txBox="1"/>
          <p:nvPr/>
        </p:nvSpPr>
        <p:spPr>
          <a:xfrm>
            <a:off x="528507" y="5737687"/>
            <a:ext cx="8716162" cy="523220"/>
          </a:xfrm>
          <a:prstGeom prst="rect">
            <a:avLst/>
          </a:prstGeom>
          <a:noFill/>
          <a:ln>
            <a:solidFill>
              <a:srgbClr val="00B0F0"/>
            </a:solidFill>
          </a:ln>
        </p:spPr>
        <p:txBody>
          <a:bodyPr wrap="square" rtlCol="0">
            <a:spAutoFit/>
          </a:bodyPr>
          <a:lstStyle/>
          <a:p>
            <a:r>
              <a:rPr kumimoji="1" lang="ja-JP" altLang="en-US" sz="1400" dirty="0"/>
              <a:t>評価の視点</a:t>
            </a:r>
            <a:endParaRPr kumimoji="1" lang="en-US" altLang="ja-JP" sz="1400" dirty="0"/>
          </a:p>
          <a:p>
            <a:r>
              <a:rPr kumimoji="1" lang="ja-JP" altLang="en-US" sz="1400" dirty="0"/>
              <a:t>・交流施設連携業務の定期的な改善・見直しの方針及び方法に関する適切性</a:t>
            </a:r>
            <a:endParaRPr kumimoji="1" lang="en-US" altLang="ja-JP" sz="1400" dirty="0"/>
          </a:p>
        </p:txBody>
      </p:sp>
      <p:sp>
        <p:nvSpPr>
          <p:cNvPr id="7" name="テキスト ボックス 6">
            <a:extLst>
              <a:ext uri="{FF2B5EF4-FFF2-40B4-BE49-F238E27FC236}">
                <a16:creationId xmlns:a16="http://schemas.microsoft.com/office/drawing/2014/main" id="{0DE90D44-CD65-784C-69CF-6F44BE14F171}"/>
              </a:ext>
            </a:extLst>
          </p:cNvPr>
          <p:cNvSpPr txBox="1"/>
          <p:nvPr/>
        </p:nvSpPr>
        <p:spPr>
          <a:xfrm>
            <a:off x="6727971" y="260193"/>
            <a:ext cx="2516697" cy="369332"/>
          </a:xfrm>
          <a:prstGeom prst="rect">
            <a:avLst/>
          </a:prstGeom>
          <a:noFill/>
        </p:spPr>
        <p:txBody>
          <a:bodyPr wrap="square" rtlCol="0">
            <a:spAutoFit/>
          </a:bodyPr>
          <a:lstStyle/>
          <a:p>
            <a:pPr algn="r"/>
            <a:r>
              <a:rPr kumimoji="1" lang="ja-JP" altLang="en-US" dirty="0"/>
              <a:t>（１ページ以内）</a:t>
            </a:r>
          </a:p>
        </p:txBody>
      </p:sp>
      <p:sp>
        <p:nvSpPr>
          <p:cNvPr id="8" name="テキスト ボックス 7">
            <a:extLst>
              <a:ext uri="{FF2B5EF4-FFF2-40B4-BE49-F238E27FC236}">
                <a16:creationId xmlns:a16="http://schemas.microsoft.com/office/drawing/2014/main" id="{B0DEB982-BA65-9BE0-1E50-566EDB04756B}"/>
              </a:ext>
            </a:extLst>
          </p:cNvPr>
          <p:cNvSpPr txBox="1"/>
          <p:nvPr/>
        </p:nvSpPr>
        <p:spPr>
          <a:xfrm>
            <a:off x="528507" y="3212008"/>
            <a:ext cx="8548381" cy="369332"/>
          </a:xfrm>
          <a:prstGeom prst="rect">
            <a:avLst/>
          </a:prstGeom>
          <a:noFill/>
        </p:spPr>
        <p:txBody>
          <a:bodyPr wrap="square" rtlCol="0">
            <a:spAutoFit/>
          </a:bodyPr>
          <a:lstStyle/>
          <a:p>
            <a:pPr algn="ctr"/>
            <a:r>
              <a:rPr kumimoji="1" lang="ja-JP" altLang="en-US" dirty="0"/>
              <a:t>（模式図やイラスト等による表現は可能とする。）</a:t>
            </a:r>
            <a:endParaRPr kumimoji="1" lang="en-US" altLang="ja-JP" dirty="0"/>
          </a:p>
        </p:txBody>
      </p:sp>
    </p:spTree>
    <p:extLst>
      <p:ext uri="{BB962C8B-B14F-4D97-AF65-F5344CB8AC3E}">
        <p14:creationId xmlns:p14="http://schemas.microsoft.com/office/powerpoint/2010/main" val="1993535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D9BC8FE3-7142-8757-946F-315C93F48F46}"/>
              </a:ext>
            </a:extLst>
          </p:cNvPr>
          <p:cNvSpPr txBox="1"/>
          <p:nvPr/>
        </p:nvSpPr>
        <p:spPr>
          <a:xfrm>
            <a:off x="528507" y="288253"/>
            <a:ext cx="6971251" cy="369332"/>
          </a:xfrm>
          <a:prstGeom prst="rect">
            <a:avLst/>
          </a:prstGeom>
          <a:noFill/>
        </p:spPr>
        <p:txBody>
          <a:bodyPr wrap="square" rtlCol="0">
            <a:spAutoFit/>
          </a:bodyPr>
          <a:lstStyle/>
          <a:p>
            <a:r>
              <a:rPr kumimoji="1" lang="ja-JP" altLang="en-US" dirty="0"/>
              <a:t>賑わい形成事業</a:t>
            </a:r>
            <a:endParaRPr kumimoji="1" lang="ja-JP" altLang="en-US" sz="2800" dirty="0"/>
          </a:p>
        </p:txBody>
      </p:sp>
      <p:cxnSp>
        <p:nvCxnSpPr>
          <p:cNvPr id="3" name="直線コネクタ 2">
            <a:extLst>
              <a:ext uri="{FF2B5EF4-FFF2-40B4-BE49-F238E27FC236}">
                <a16:creationId xmlns:a16="http://schemas.microsoft.com/office/drawing/2014/main" id="{827F2B83-687D-6139-37D7-CA268D1E5997}"/>
              </a:ext>
            </a:extLst>
          </p:cNvPr>
          <p:cNvCxnSpPr/>
          <p:nvPr/>
        </p:nvCxnSpPr>
        <p:spPr>
          <a:xfrm>
            <a:off x="360727" y="657585"/>
            <a:ext cx="8716161" cy="0"/>
          </a:xfrm>
          <a:prstGeom prst="line">
            <a:avLst/>
          </a:prstGeom>
          <a:ln w="34925">
            <a:solidFill>
              <a:srgbClr val="00B0F0"/>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E996C59F-37A4-4BC1-8B94-A3C67FD82E43}"/>
              </a:ext>
            </a:extLst>
          </p:cNvPr>
          <p:cNvSpPr txBox="1"/>
          <p:nvPr/>
        </p:nvSpPr>
        <p:spPr>
          <a:xfrm>
            <a:off x="528507" y="858703"/>
            <a:ext cx="8548381" cy="1384995"/>
          </a:xfrm>
          <a:prstGeom prst="rect">
            <a:avLst/>
          </a:prstGeom>
          <a:noFill/>
        </p:spPr>
        <p:txBody>
          <a:bodyPr wrap="square" rtlCol="0">
            <a:spAutoFit/>
          </a:bodyPr>
          <a:lstStyle/>
          <a:p>
            <a:r>
              <a:rPr kumimoji="1" lang="ja-JP" altLang="en-US" sz="1400" dirty="0"/>
              <a:t>■賑わい形成事業の内容</a:t>
            </a:r>
            <a:endParaRPr kumimoji="1" lang="en-US" altLang="ja-JP" sz="1400" dirty="0"/>
          </a:p>
          <a:p>
            <a:r>
              <a:rPr kumimoji="1" lang="ja-JP" altLang="en-US" sz="1400" dirty="0"/>
              <a:t>（箇条書きで記載してください。）</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p:txBody>
      </p:sp>
      <p:sp>
        <p:nvSpPr>
          <p:cNvPr id="4" name="テキスト ボックス 3">
            <a:extLst>
              <a:ext uri="{FF2B5EF4-FFF2-40B4-BE49-F238E27FC236}">
                <a16:creationId xmlns:a16="http://schemas.microsoft.com/office/drawing/2014/main" id="{F17C7A41-B8E7-EC58-9856-7A187EAC4199}"/>
              </a:ext>
            </a:extLst>
          </p:cNvPr>
          <p:cNvSpPr txBox="1"/>
          <p:nvPr/>
        </p:nvSpPr>
        <p:spPr>
          <a:xfrm>
            <a:off x="528507" y="6385081"/>
            <a:ext cx="8548381" cy="307777"/>
          </a:xfrm>
          <a:prstGeom prst="rect">
            <a:avLst/>
          </a:prstGeom>
          <a:noFill/>
        </p:spPr>
        <p:txBody>
          <a:bodyPr wrap="square" rtlCol="0">
            <a:spAutoFit/>
          </a:bodyPr>
          <a:lstStyle/>
          <a:p>
            <a:r>
              <a:rPr kumimoji="1" lang="ja-JP" altLang="en-US" sz="1400" dirty="0"/>
              <a:t>（　　）及び評価の視点は削除してください。</a:t>
            </a:r>
            <a:endParaRPr kumimoji="1" lang="en-US" altLang="ja-JP" sz="1400" dirty="0"/>
          </a:p>
        </p:txBody>
      </p:sp>
      <p:sp>
        <p:nvSpPr>
          <p:cNvPr id="5" name="テキスト ボックス 4">
            <a:extLst>
              <a:ext uri="{FF2B5EF4-FFF2-40B4-BE49-F238E27FC236}">
                <a16:creationId xmlns:a16="http://schemas.microsoft.com/office/drawing/2014/main" id="{EA7A992C-6F47-1C19-5EE9-730712C04AE5}"/>
              </a:ext>
            </a:extLst>
          </p:cNvPr>
          <p:cNvSpPr txBox="1"/>
          <p:nvPr/>
        </p:nvSpPr>
        <p:spPr>
          <a:xfrm>
            <a:off x="528507" y="5812696"/>
            <a:ext cx="8716162" cy="523220"/>
          </a:xfrm>
          <a:prstGeom prst="rect">
            <a:avLst/>
          </a:prstGeom>
          <a:noFill/>
          <a:ln>
            <a:solidFill>
              <a:srgbClr val="00B0F0"/>
            </a:solidFill>
          </a:ln>
        </p:spPr>
        <p:txBody>
          <a:bodyPr wrap="square" rtlCol="0">
            <a:spAutoFit/>
          </a:bodyPr>
          <a:lstStyle/>
          <a:p>
            <a:r>
              <a:rPr kumimoji="1" lang="ja-JP" altLang="en-US" sz="1400" dirty="0"/>
              <a:t>評価の視点</a:t>
            </a:r>
            <a:endParaRPr kumimoji="1" lang="en-US" altLang="ja-JP" sz="1400" dirty="0"/>
          </a:p>
          <a:p>
            <a:r>
              <a:rPr kumimoji="1" lang="ja-JP" altLang="en-US" sz="1400" dirty="0"/>
              <a:t>・西郷港周辺地区の回遊性向上を目的とした取組の提案に効果が期待できるか。</a:t>
            </a:r>
            <a:endParaRPr kumimoji="1" lang="en-US" altLang="ja-JP" sz="1400" dirty="0"/>
          </a:p>
        </p:txBody>
      </p:sp>
      <p:sp>
        <p:nvSpPr>
          <p:cNvPr id="7" name="テキスト ボックス 6">
            <a:extLst>
              <a:ext uri="{FF2B5EF4-FFF2-40B4-BE49-F238E27FC236}">
                <a16:creationId xmlns:a16="http://schemas.microsoft.com/office/drawing/2014/main" id="{0DE90D44-CD65-784C-69CF-6F44BE14F171}"/>
              </a:ext>
            </a:extLst>
          </p:cNvPr>
          <p:cNvSpPr txBox="1"/>
          <p:nvPr/>
        </p:nvSpPr>
        <p:spPr>
          <a:xfrm>
            <a:off x="6727971" y="260193"/>
            <a:ext cx="2516697" cy="369332"/>
          </a:xfrm>
          <a:prstGeom prst="rect">
            <a:avLst/>
          </a:prstGeom>
          <a:noFill/>
        </p:spPr>
        <p:txBody>
          <a:bodyPr wrap="square" rtlCol="0">
            <a:spAutoFit/>
          </a:bodyPr>
          <a:lstStyle/>
          <a:p>
            <a:pPr algn="r"/>
            <a:r>
              <a:rPr kumimoji="1" lang="ja-JP" altLang="en-US" dirty="0"/>
              <a:t>（２ページ以内）</a:t>
            </a:r>
          </a:p>
        </p:txBody>
      </p:sp>
      <p:sp>
        <p:nvSpPr>
          <p:cNvPr id="8" name="テキスト ボックス 7">
            <a:extLst>
              <a:ext uri="{FF2B5EF4-FFF2-40B4-BE49-F238E27FC236}">
                <a16:creationId xmlns:a16="http://schemas.microsoft.com/office/drawing/2014/main" id="{6DDF7C3C-9FA6-F0DA-B61E-6C3430E7B1AC}"/>
              </a:ext>
            </a:extLst>
          </p:cNvPr>
          <p:cNvSpPr txBox="1"/>
          <p:nvPr/>
        </p:nvSpPr>
        <p:spPr>
          <a:xfrm>
            <a:off x="528507" y="3212008"/>
            <a:ext cx="8548381" cy="369332"/>
          </a:xfrm>
          <a:prstGeom prst="rect">
            <a:avLst/>
          </a:prstGeom>
          <a:noFill/>
        </p:spPr>
        <p:txBody>
          <a:bodyPr wrap="square" rtlCol="0">
            <a:spAutoFit/>
          </a:bodyPr>
          <a:lstStyle/>
          <a:p>
            <a:pPr algn="ctr"/>
            <a:r>
              <a:rPr kumimoji="1" lang="ja-JP" altLang="en-US" dirty="0"/>
              <a:t>（模式図やイラスト等による表現は可能とする。）</a:t>
            </a:r>
            <a:endParaRPr kumimoji="1" lang="en-US" altLang="ja-JP" dirty="0"/>
          </a:p>
        </p:txBody>
      </p:sp>
    </p:spTree>
    <p:extLst>
      <p:ext uri="{BB962C8B-B14F-4D97-AF65-F5344CB8AC3E}">
        <p14:creationId xmlns:p14="http://schemas.microsoft.com/office/powerpoint/2010/main" val="4114307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D9BC8FE3-7142-8757-946F-315C93F48F46}"/>
              </a:ext>
            </a:extLst>
          </p:cNvPr>
          <p:cNvSpPr txBox="1"/>
          <p:nvPr/>
        </p:nvSpPr>
        <p:spPr>
          <a:xfrm>
            <a:off x="528507" y="288253"/>
            <a:ext cx="6971251" cy="369332"/>
          </a:xfrm>
          <a:prstGeom prst="rect">
            <a:avLst/>
          </a:prstGeom>
          <a:noFill/>
        </p:spPr>
        <p:txBody>
          <a:bodyPr wrap="square" rtlCol="0">
            <a:spAutoFit/>
          </a:bodyPr>
          <a:lstStyle/>
          <a:p>
            <a:r>
              <a:rPr kumimoji="1" lang="ja-JP" altLang="en-US" dirty="0"/>
              <a:t>賑わい形成事業</a:t>
            </a:r>
            <a:endParaRPr kumimoji="1" lang="ja-JP" altLang="en-US" sz="2800" dirty="0"/>
          </a:p>
        </p:txBody>
      </p:sp>
      <p:cxnSp>
        <p:nvCxnSpPr>
          <p:cNvPr id="3" name="直線コネクタ 2">
            <a:extLst>
              <a:ext uri="{FF2B5EF4-FFF2-40B4-BE49-F238E27FC236}">
                <a16:creationId xmlns:a16="http://schemas.microsoft.com/office/drawing/2014/main" id="{827F2B83-687D-6139-37D7-CA268D1E5997}"/>
              </a:ext>
            </a:extLst>
          </p:cNvPr>
          <p:cNvCxnSpPr/>
          <p:nvPr/>
        </p:nvCxnSpPr>
        <p:spPr>
          <a:xfrm>
            <a:off x="360727" y="657585"/>
            <a:ext cx="8716161" cy="0"/>
          </a:xfrm>
          <a:prstGeom prst="line">
            <a:avLst/>
          </a:prstGeom>
          <a:ln w="34925">
            <a:solidFill>
              <a:srgbClr val="00B0F0"/>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E996C59F-37A4-4BC1-8B94-A3C67FD82E43}"/>
              </a:ext>
            </a:extLst>
          </p:cNvPr>
          <p:cNvSpPr txBox="1"/>
          <p:nvPr/>
        </p:nvSpPr>
        <p:spPr>
          <a:xfrm>
            <a:off x="528507" y="858703"/>
            <a:ext cx="8548381" cy="1384995"/>
          </a:xfrm>
          <a:prstGeom prst="rect">
            <a:avLst/>
          </a:prstGeom>
          <a:noFill/>
        </p:spPr>
        <p:txBody>
          <a:bodyPr wrap="square" rtlCol="0">
            <a:spAutoFit/>
          </a:bodyPr>
          <a:lstStyle/>
          <a:p>
            <a:r>
              <a:rPr kumimoji="1" lang="ja-JP" altLang="en-US" sz="1400" dirty="0"/>
              <a:t>■賑わい形成事業の改善</a:t>
            </a:r>
            <a:endParaRPr kumimoji="1" lang="en-US" altLang="ja-JP" sz="1400" dirty="0"/>
          </a:p>
          <a:p>
            <a:r>
              <a:rPr kumimoji="1" lang="ja-JP" altLang="en-US" sz="1400" dirty="0"/>
              <a:t>（箇条書きで記載してください。）</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p:txBody>
      </p:sp>
      <p:sp>
        <p:nvSpPr>
          <p:cNvPr id="4" name="テキスト ボックス 3">
            <a:extLst>
              <a:ext uri="{FF2B5EF4-FFF2-40B4-BE49-F238E27FC236}">
                <a16:creationId xmlns:a16="http://schemas.microsoft.com/office/drawing/2014/main" id="{F17C7A41-B8E7-EC58-9856-7A187EAC4199}"/>
              </a:ext>
            </a:extLst>
          </p:cNvPr>
          <p:cNvSpPr txBox="1"/>
          <p:nvPr/>
        </p:nvSpPr>
        <p:spPr>
          <a:xfrm>
            <a:off x="528507" y="6385081"/>
            <a:ext cx="8548381" cy="307777"/>
          </a:xfrm>
          <a:prstGeom prst="rect">
            <a:avLst/>
          </a:prstGeom>
          <a:noFill/>
        </p:spPr>
        <p:txBody>
          <a:bodyPr wrap="square" rtlCol="0">
            <a:spAutoFit/>
          </a:bodyPr>
          <a:lstStyle/>
          <a:p>
            <a:r>
              <a:rPr kumimoji="1" lang="ja-JP" altLang="en-US" sz="1400" dirty="0"/>
              <a:t>（　　）及び評価の視点は削除してください。</a:t>
            </a:r>
            <a:endParaRPr kumimoji="1" lang="en-US" altLang="ja-JP" sz="1400" dirty="0"/>
          </a:p>
        </p:txBody>
      </p:sp>
      <p:sp>
        <p:nvSpPr>
          <p:cNvPr id="5" name="テキスト ボックス 4">
            <a:extLst>
              <a:ext uri="{FF2B5EF4-FFF2-40B4-BE49-F238E27FC236}">
                <a16:creationId xmlns:a16="http://schemas.microsoft.com/office/drawing/2014/main" id="{EA7A992C-6F47-1C19-5EE9-730712C04AE5}"/>
              </a:ext>
            </a:extLst>
          </p:cNvPr>
          <p:cNvSpPr txBox="1"/>
          <p:nvPr/>
        </p:nvSpPr>
        <p:spPr>
          <a:xfrm>
            <a:off x="528506" y="5861861"/>
            <a:ext cx="8970673" cy="523220"/>
          </a:xfrm>
          <a:prstGeom prst="rect">
            <a:avLst/>
          </a:prstGeom>
          <a:noFill/>
          <a:ln>
            <a:solidFill>
              <a:srgbClr val="00B0F0"/>
            </a:solidFill>
          </a:ln>
        </p:spPr>
        <p:txBody>
          <a:bodyPr wrap="square" rtlCol="0">
            <a:spAutoFit/>
          </a:bodyPr>
          <a:lstStyle/>
          <a:p>
            <a:r>
              <a:rPr kumimoji="1" lang="ja-JP" altLang="en-US" sz="1400" dirty="0"/>
              <a:t>評価の視点</a:t>
            </a:r>
            <a:endParaRPr kumimoji="1" lang="en-US" altLang="ja-JP" sz="1400" dirty="0"/>
          </a:p>
          <a:p>
            <a:r>
              <a:rPr kumimoji="1" lang="ja-JP" altLang="en-US" sz="1400" dirty="0"/>
              <a:t>・賑わい形成業務の定期的な改善・見直しの方針及び方法に関する適切性</a:t>
            </a:r>
            <a:endParaRPr kumimoji="1" lang="en-US" altLang="ja-JP" sz="1400" dirty="0"/>
          </a:p>
        </p:txBody>
      </p:sp>
      <p:sp>
        <p:nvSpPr>
          <p:cNvPr id="7" name="テキスト ボックス 6">
            <a:extLst>
              <a:ext uri="{FF2B5EF4-FFF2-40B4-BE49-F238E27FC236}">
                <a16:creationId xmlns:a16="http://schemas.microsoft.com/office/drawing/2014/main" id="{0DE90D44-CD65-784C-69CF-6F44BE14F171}"/>
              </a:ext>
            </a:extLst>
          </p:cNvPr>
          <p:cNvSpPr txBox="1"/>
          <p:nvPr/>
        </p:nvSpPr>
        <p:spPr>
          <a:xfrm>
            <a:off x="6727971" y="260193"/>
            <a:ext cx="2516697" cy="369332"/>
          </a:xfrm>
          <a:prstGeom prst="rect">
            <a:avLst/>
          </a:prstGeom>
          <a:noFill/>
        </p:spPr>
        <p:txBody>
          <a:bodyPr wrap="square" rtlCol="0">
            <a:spAutoFit/>
          </a:bodyPr>
          <a:lstStyle/>
          <a:p>
            <a:pPr algn="r"/>
            <a:r>
              <a:rPr kumimoji="1" lang="ja-JP" altLang="en-US" dirty="0"/>
              <a:t>（１ページ以内）</a:t>
            </a:r>
          </a:p>
        </p:txBody>
      </p:sp>
      <p:sp>
        <p:nvSpPr>
          <p:cNvPr id="8" name="テキスト ボックス 7">
            <a:extLst>
              <a:ext uri="{FF2B5EF4-FFF2-40B4-BE49-F238E27FC236}">
                <a16:creationId xmlns:a16="http://schemas.microsoft.com/office/drawing/2014/main" id="{B41311C1-26A8-C1D3-9756-5D454F84F6C1}"/>
              </a:ext>
            </a:extLst>
          </p:cNvPr>
          <p:cNvSpPr txBox="1"/>
          <p:nvPr/>
        </p:nvSpPr>
        <p:spPr>
          <a:xfrm>
            <a:off x="528507" y="3212008"/>
            <a:ext cx="8548381" cy="369332"/>
          </a:xfrm>
          <a:prstGeom prst="rect">
            <a:avLst/>
          </a:prstGeom>
          <a:noFill/>
        </p:spPr>
        <p:txBody>
          <a:bodyPr wrap="square" rtlCol="0">
            <a:spAutoFit/>
          </a:bodyPr>
          <a:lstStyle/>
          <a:p>
            <a:pPr algn="ctr"/>
            <a:r>
              <a:rPr kumimoji="1" lang="ja-JP" altLang="en-US" dirty="0"/>
              <a:t>（模式図やイラスト等による表現は可能とする。）</a:t>
            </a:r>
            <a:endParaRPr kumimoji="1" lang="en-US" altLang="ja-JP" dirty="0"/>
          </a:p>
        </p:txBody>
      </p:sp>
    </p:spTree>
    <p:extLst>
      <p:ext uri="{BB962C8B-B14F-4D97-AF65-F5344CB8AC3E}">
        <p14:creationId xmlns:p14="http://schemas.microsoft.com/office/powerpoint/2010/main" val="1261425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23786341-2D11-80C8-8946-04FD0226B083}"/>
              </a:ext>
            </a:extLst>
          </p:cNvPr>
          <p:cNvSpPr txBox="1"/>
          <p:nvPr/>
        </p:nvSpPr>
        <p:spPr>
          <a:xfrm>
            <a:off x="528507" y="858703"/>
            <a:ext cx="8548381" cy="1384995"/>
          </a:xfrm>
          <a:prstGeom prst="rect">
            <a:avLst/>
          </a:prstGeom>
          <a:noFill/>
        </p:spPr>
        <p:txBody>
          <a:bodyPr wrap="square" rtlCol="0">
            <a:spAutoFit/>
          </a:bodyPr>
          <a:lstStyle/>
          <a:p>
            <a:r>
              <a:rPr kumimoji="1" lang="ja-JP" altLang="en-US" sz="1400" dirty="0"/>
              <a:t>■緊急時、非常時、事故等</a:t>
            </a:r>
            <a:endParaRPr kumimoji="1" lang="en-US" altLang="ja-JP" sz="1400" dirty="0"/>
          </a:p>
          <a:p>
            <a:r>
              <a:rPr kumimoji="1" lang="ja-JP" altLang="en-US" sz="1400" dirty="0"/>
              <a:t>（箇条書きで記載してください。）</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p:txBody>
      </p:sp>
      <p:sp>
        <p:nvSpPr>
          <p:cNvPr id="6" name="テキスト ボックス 5">
            <a:extLst>
              <a:ext uri="{FF2B5EF4-FFF2-40B4-BE49-F238E27FC236}">
                <a16:creationId xmlns:a16="http://schemas.microsoft.com/office/drawing/2014/main" id="{D9BC8FE3-7142-8757-946F-315C93F48F46}"/>
              </a:ext>
            </a:extLst>
          </p:cNvPr>
          <p:cNvSpPr txBox="1"/>
          <p:nvPr/>
        </p:nvSpPr>
        <p:spPr>
          <a:xfrm>
            <a:off x="528507" y="288253"/>
            <a:ext cx="6971251" cy="369332"/>
          </a:xfrm>
          <a:prstGeom prst="rect">
            <a:avLst/>
          </a:prstGeom>
          <a:noFill/>
        </p:spPr>
        <p:txBody>
          <a:bodyPr wrap="square" rtlCol="0">
            <a:spAutoFit/>
          </a:bodyPr>
          <a:lstStyle/>
          <a:p>
            <a:r>
              <a:rPr kumimoji="1" lang="ja-JP" altLang="en-US" dirty="0"/>
              <a:t>緊急対応等</a:t>
            </a:r>
            <a:endParaRPr kumimoji="1" lang="ja-JP" altLang="en-US" sz="2800" dirty="0"/>
          </a:p>
        </p:txBody>
      </p:sp>
      <p:cxnSp>
        <p:nvCxnSpPr>
          <p:cNvPr id="3" name="直線コネクタ 2">
            <a:extLst>
              <a:ext uri="{FF2B5EF4-FFF2-40B4-BE49-F238E27FC236}">
                <a16:creationId xmlns:a16="http://schemas.microsoft.com/office/drawing/2014/main" id="{827F2B83-687D-6139-37D7-CA268D1E5997}"/>
              </a:ext>
            </a:extLst>
          </p:cNvPr>
          <p:cNvCxnSpPr/>
          <p:nvPr/>
        </p:nvCxnSpPr>
        <p:spPr>
          <a:xfrm>
            <a:off x="360727" y="657585"/>
            <a:ext cx="8716161" cy="0"/>
          </a:xfrm>
          <a:prstGeom prst="line">
            <a:avLst/>
          </a:prstGeom>
          <a:ln w="34925">
            <a:solidFill>
              <a:srgbClr val="00B0F0"/>
            </a:solidFill>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0117B737-9DBA-60F7-57CF-B912F6964424}"/>
              </a:ext>
            </a:extLst>
          </p:cNvPr>
          <p:cNvSpPr txBox="1"/>
          <p:nvPr/>
        </p:nvSpPr>
        <p:spPr>
          <a:xfrm>
            <a:off x="528508" y="5600250"/>
            <a:ext cx="8716162" cy="738664"/>
          </a:xfrm>
          <a:prstGeom prst="rect">
            <a:avLst/>
          </a:prstGeom>
          <a:noFill/>
          <a:ln>
            <a:solidFill>
              <a:srgbClr val="00B0F0"/>
            </a:solidFill>
          </a:ln>
        </p:spPr>
        <p:txBody>
          <a:bodyPr wrap="square" rtlCol="0">
            <a:spAutoFit/>
          </a:bodyPr>
          <a:lstStyle/>
          <a:p>
            <a:r>
              <a:rPr kumimoji="1" lang="ja-JP" altLang="en-US" sz="1400" dirty="0"/>
              <a:t>評価の視点</a:t>
            </a:r>
            <a:endParaRPr kumimoji="1" lang="en-US" altLang="ja-JP" sz="1400" dirty="0"/>
          </a:p>
          <a:p>
            <a:r>
              <a:rPr kumimoji="1" lang="ja-JP" altLang="en-US" sz="1400" dirty="0"/>
              <a:t>・緊急時、非常時、事故等のリスクに関して適切に認識しているか。</a:t>
            </a:r>
          </a:p>
          <a:p>
            <a:r>
              <a:rPr kumimoji="1" lang="ja-JP" altLang="en-US" sz="1400" dirty="0"/>
              <a:t>・当該リスクへの対応方法に関する提案は適切か。</a:t>
            </a:r>
          </a:p>
        </p:txBody>
      </p:sp>
      <p:sp>
        <p:nvSpPr>
          <p:cNvPr id="10" name="テキスト ボックス 9">
            <a:extLst>
              <a:ext uri="{FF2B5EF4-FFF2-40B4-BE49-F238E27FC236}">
                <a16:creationId xmlns:a16="http://schemas.microsoft.com/office/drawing/2014/main" id="{DDC7A943-16EB-3DC9-2D8A-62F0BAA9579F}"/>
              </a:ext>
            </a:extLst>
          </p:cNvPr>
          <p:cNvSpPr txBox="1"/>
          <p:nvPr/>
        </p:nvSpPr>
        <p:spPr>
          <a:xfrm>
            <a:off x="528507" y="6385081"/>
            <a:ext cx="8548381" cy="307777"/>
          </a:xfrm>
          <a:prstGeom prst="rect">
            <a:avLst/>
          </a:prstGeom>
          <a:noFill/>
        </p:spPr>
        <p:txBody>
          <a:bodyPr wrap="square" rtlCol="0">
            <a:spAutoFit/>
          </a:bodyPr>
          <a:lstStyle/>
          <a:p>
            <a:r>
              <a:rPr kumimoji="1" lang="ja-JP" altLang="en-US" sz="1400" dirty="0"/>
              <a:t>（　　）及び評価の視点は削除してください。</a:t>
            </a:r>
            <a:endParaRPr kumimoji="1" lang="en-US" altLang="ja-JP" sz="1400" dirty="0"/>
          </a:p>
        </p:txBody>
      </p:sp>
      <p:sp>
        <p:nvSpPr>
          <p:cNvPr id="5" name="テキスト ボックス 4">
            <a:extLst>
              <a:ext uri="{FF2B5EF4-FFF2-40B4-BE49-F238E27FC236}">
                <a16:creationId xmlns:a16="http://schemas.microsoft.com/office/drawing/2014/main" id="{B273D8C1-3035-3DDD-A8BA-336C087EB258}"/>
              </a:ext>
            </a:extLst>
          </p:cNvPr>
          <p:cNvSpPr txBox="1"/>
          <p:nvPr/>
        </p:nvSpPr>
        <p:spPr>
          <a:xfrm>
            <a:off x="6727971" y="260193"/>
            <a:ext cx="2516697" cy="369332"/>
          </a:xfrm>
          <a:prstGeom prst="rect">
            <a:avLst/>
          </a:prstGeom>
          <a:noFill/>
        </p:spPr>
        <p:txBody>
          <a:bodyPr wrap="square" rtlCol="0">
            <a:spAutoFit/>
          </a:bodyPr>
          <a:lstStyle/>
          <a:p>
            <a:pPr algn="r"/>
            <a:r>
              <a:rPr kumimoji="1" lang="ja-JP" altLang="en-US" dirty="0"/>
              <a:t>（２ページ以内）</a:t>
            </a:r>
          </a:p>
        </p:txBody>
      </p:sp>
      <p:sp>
        <p:nvSpPr>
          <p:cNvPr id="2" name="正方形/長方形 1">
            <a:extLst>
              <a:ext uri="{FF2B5EF4-FFF2-40B4-BE49-F238E27FC236}">
                <a16:creationId xmlns:a16="http://schemas.microsoft.com/office/drawing/2014/main" id="{9E0AFFC0-62FD-4BFD-58D6-D5B35704EBAC}"/>
              </a:ext>
            </a:extLst>
          </p:cNvPr>
          <p:cNvSpPr/>
          <p:nvPr/>
        </p:nvSpPr>
        <p:spPr>
          <a:xfrm>
            <a:off x="4684989" y="2613030"/>
            <a:ext cx="4559679" cy="266933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E1996054-F218-659E-B639-1510F2475844}"/>
              </a:ext>
            </a:extLst>
          </p:cNvPr>
          <p:cNvSpPr txBox="1"/>
          <p:nvPr/>
        </p:nvSpPr>
        <p:spPr>
          <a:xfrm>
            <a:off x="4589739" y="3749128"/>
            <a:ext cx="4750177" cy="369332"/>
          </a:xfrm>
          <a:prstGeom prst="rect">
            <a:avLst/>
          </a:prstGeom>
          <a:noFill/>
        </p:spPr>
        <p:txBody>
          <a:bodyPr wrap="square" rtlCol="0">
            <a:spAutoFit/>
          </a:bodyPr>
          <a:lstStyle/>
          <a:p>
            <a:pPr algn="ctr"/>
            <a:r>
              <a:rPr kumimoji="1" lang="ja-JP" altLang="en-US" dirty="0"/>
              <a:t>（緊急時連絡体制図）</a:t>
            </a:r>
          </a:p>
        </p:txBody>
      </p:sp>
      <p:sp>
        <p:nvSpPr>
          <p:cNvPr id="9" name="テキスト ボックス 8">
            <a:extLst>
              <a:ext uri="{FF2B5EF4-FFF2-40B4-BE49-F238E27FC236}">
                <a16:creationId xmlns:a16="http://schemas.microsoft.com/office/drawing/2014/main" id="{3127BE2A-0B7D-700B-1DBC-7B1D5C955FE7}"/>
              </a:ext>
            </a:extLst>
          </p:cNvPr>
          <p:cNvSpPr txBox="1"/>
          <p:nvPr/>
        </p:nvSpPr>
        <p:spPr>
          <a:xfrm>
            <a:off x="872456" y="3425962"/>
            <a:ext cx="3347207" cy="646331"/>
          </a:xfrm>
          <a:prstGeom prst="rect">
            <a:avLst/>
          </a:prstGeom>
          <a:noFill/>
        </p:spPr>
        <p:txBody>
          <a:bodyPr wrap="square" rtlCol="0">
            <a:spAutoFit/>
          </a:bodyPr>
          <a:lstStyle/>
          <a:p>
            <a:pPr algn="ctr"/>
            <a:r>
              <a:rPr kumimoji="1" lang="ja-JP" altLang="en-US" dirty="0"/>
              <a:t>（模式図やイラスト等による表現は可能とする。）</a:t>
            </a:r>
            <a:endParaRPr kumimoji="1" lang="en-US" altLang="ja-JP" dirty="0"/>
          </a:p>
        </p:txBody>
      </p:sp>
    </p:spTree>
    <p:extLst>
      <p:ext uri="{BB962C8B-B14F-4D97-AF65-F5344CB8AC3E}">
        <p14:creationId xmlns:p14="http://schemas.microsoft.com/office/powerpoint/2010/main" val="2790939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23786341-2D11-80C8-8946-04FD0226B083}"/>
              </a:ext>
            </a:extLst>
          </p:cNvPr>
          <p:cNvSpPr txBox="1"/>
          <p:nvPr/>
        </p:nvSpPr>
        <p:spPr>
          <a:xfrm>
            <a:off x="528507" y="858703"/>
            <a:ext cx="8548381" cy="1384995"/>
          </a:xfrm>
          <a:prstGeom prst="rect">
            <a:avLst/>
          </a:prstGeom>
          <a:noFill/>
        </p:spPr>
        <p:txBody>
          <a:bodyPr wrap="square" rtlCol="0">
            <a:spAutoFit/>
          </a:bodyPr>
          <a:lstStyle/>
          <a:p>
            <a:r>
              <a:rPr kumimoji="1" lang="ja-JP" altLang="en-US" sz="1400" dirty="0"/>
              <a:t>■クレーム、要望、情報提供の情報の取り扱い方法</a:t>
            </a:r>
            <a:endParaRPr kumimoji="1" lang="en-US" altLang="ja-JP" sz="1400" dirty="0"/>
          </a:p>
          <a:p>
            <a:r>
              <a:rPr kumimoji="1" lang="ja-JP" altLang="en-US" sz="1400" dirty="0"/>
              <a:t>（箇条書きで記載してください。）</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p:txBody>
      </p:sp>
      <p:sp>
        <p:nvSpPr>
          <p:cNvPr id="6" name="テキスト ボックス 5">
            <a:extLst>
              <a:ext uri="{FF2B5EF4-FFF2-40B4-BE49-F238E27FC236}">
                <a16:creationId xmlns:a16="http://schemas.microsoft.com/office/drawing/2014/main" id="{D9BC8FE3-7142-8757-946F-315C93F48F46}"/>
              </a:ext>
            </a:extLst>
          </p:cNvPr>
          <p:cNvSpPr txBox="1"/>
          <p:nvPr/>
        </p:nvSpPr>
        <p:spPr>
          <a:xfrm>
            <a:off x="528507" y="288253"/>
            <a:ext cx="6971251" cy="369332"/>
          </a:xfrm>
          <a:prstGeom prst="rect">
            <a:avLst/>
          </a:prstGeom>
          <a:noFill/>
        </p:spPr>
        <p:txBody>
          <a:bodyPr wrap="square" rtlCol="0">
            <a:spAutoFit/>
          </a:bodyPr>
          <a:lstStyle/>
          <a:p>
            <a:r>
              <a:rPr kumimoji="1" lang="ja-JP" altLang="en-US" dirty="0"/>
              <a:t>緊急対応等</a:t>
            </a:r>
            <a:endParaRPr kumimoji="1" lang="ja-JP" altLang="en-US" sz="2800" dirty="0"/>
          </a:p>
        </p:txBody>
      </p:sp>
      <p:cxnSp>
        <p:nvCxnSpPr>
          <p:cNvPr id="3" name="直線コネクタ 2">
            <a:extLst>
              <a:ext uri="{FF2B5EF4-FFF2-40B4-BE49-F238E27FC236}">
                <a16:creationId xmlns:a16="http://schemas.microsoft.com/office/drawing/2014/main" id="{827F2B83-687D-6139-37D7-CA268D1E5997}"/>
              </a:ext>
            </a:extLst>
          </p:cNvPr>
          <p:cNvCxnSpPr/>
          <p:nvPr/>
        </p:nvCxnSpPr>
        <p:spPr>
          <a:xfrm>
            <a:off x="360727" y="657585"/>
            <a:ext cx="8716161" cy="0"/>
          </a:xfrm>
          <a:prstGeom prst="line">
            <a:avLst/>
          </a:prstGeom>
          <a:ln w="34925">
            <a:solidFill>
              <a:srgbClr val="00B0F0"/>
            </a:solidFill>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0117B737-9DBA-60F7-57CF-B912F6964424}"/>
              </a:ext>
            </a:extLst>
          </p:cNvPr>
          <p:cNvSpPr txBox="1"/>
          <p:nvPr/>
        </p:nvSpPr>
        <p:spPr>
          <a:xfrm>
            <a:off x="528508" y="5797040"/>
            <a:ext cx="8716162" cy="523220"/>
          </a:xfrm>
          <a:prstGeom prst="rect">
            <a:avLst/>
          </a:prstGeom>
          <a:noFill/>
          <a:ln>
            <a:solidFill>
              <a:srgbClr val="00B0F0"/>
            </a:solidFill>
          </a:ln>
        </p:spPr>
        <p:txBody>
          <a:bodyPr wrap="square" rtlCol="0">
            <a:spAutoFit/>
          </a:bodyPr>
          <a:lstStyle/>
          <a:p>
            <a:r>
              <a:rPr kumimoji="1" lang="ja-JP" altLang="en-US" sz="1400" dirty="0"/>
              <a:t>評価の視点</a:t>
            </a:r>
            <a:endParaRPr kumimoji="1" lang="en-US" altLang="ja-JP" sz="1400" dirty="0"/>
          </a:p>
          <a:p>
            <a:r>
              <a:rPr kumimoji="1" lang="ja-JP" altLang="en-US" sz="1400" dirty="0"/>
              <a:t>・利用者や来訪者からのクレーム、要望等の本町との情報共有方法についての提案は具体的か。</a:t>
            </a:r>
            <a:endParaRPr kumimoji="1" lang="en-US" altLang="ja-JP" sz="1400" dirty="0"/>
          </a:p>
        </p:txBody>
      </p:sp>
      <p:sp>
        <p:nvSpPr>
          <p:cNvPr id="10" name="テキスト ボックス 9">
            <a:extLst>
              <a:ext uri="{FF2B5EF4-FFF2-40B4-BE49-F238E27FC236}">
                <a16:creationId xmlns:a16="http://schemas.microsoft.com/office/drawing/2014/main" id="{DDC7A943-16EB-3DC9-2D8A-62F0BAA9579F}"/>
              </a:ext>
            </a:extLst>
          </p:cNvPr>
          <p:cNvSpPr txBox="1"/>
          <p:nvPr/>
        </p:nvSpPr>
        <p:spPr>
          <a:xfrm>
            <a:off x="528507" y="6385081"/>
            <a:ext cx="8548381" cy="307777"/>
          </a:xfrm>
          <a:prstGeom prst="rect">
            <a:avLst/>
          </a:prstGeom>
          <a:noFill/>
        </p:spPr>
        <p:txBody>
          <a:bodyPr wrap="square" rtlCol="0">
            <a:spAutoFit/>
          </a:bodyPr>
          <a:lstStyle/>
          <a:p>
            <a:r>
              <a:rPr kumimoji="1" lang="ja-JP" altLang="en-US" sz="1400" dirty="0"/>
              <a:t>（　　）及び評価の視点は削除してください。</a:t>
            </a:r>
            <a:endParaRPr kumimoji="1" lang="en-US" altLang="ja-JP" sz="1400" dirty="0"/>
          </a:p>
        </p:txBody>
      </p:sp>
      <p:sp>
        <p:nvSpPr>
          <p:cNvPr id="5" name="テキスト ボックス 4">
            <a:extLst>
              <a:ext uri="{FF2B5EF4-FFF2-40B4-BE49-F238E27FC236}">
                <a16:creationId xmlns:a16="http://schemas.microsoft.com/office/drawing/2014/main" id="{B273D8C1-3035-3DDD-A8BA-336C087EB258}"/>
              </a:ext>
            </a:extLst>
          </p:cNvPr>
          <p:cNvSpPr txBox="1"/>
          <p:nvPr/>
        </p:nvSpPr>
        <p:spPr>
          <a:xfrm>
            <a:off x="6727971" y="260193"/>
            <a:ext cx="2516697" cy="369332"/>
          </a:xfrm>
          <a:prstGeom prst="rect">
            <a:avLst/>
          </a:prstGeom>
          <a:noFill/>
        </p:spPr>
        <p:txBody>
          <a:bodyPr wrap="square" rtlCol="0">
            <a:spAutoFit/>
          </a:bodyPr>
          <a:lstStyle/>
          <a:p>
            <a:pPr algn="r"/>
            <a:r>
              <a:rPr kumimoji="1" lang="ja-JP" altLang="en-US" dirty="0"/>
              <a:t>（１ページ以内）</a:t>
            </a:r>
          </a:p>
        </p:txBody>
      </p:sp>
      <p:sp>
        <p:nvSpPr>
          <p:cNvPr id="2" name="テキスト ボックス 1">
            <a:extLst>
              <a:ext uri="{FF2B5EF4-FFF2-40B4-BE49-F238E27FC236}">
                <a16:creationId xmlns:a16="http://schemas.microsoft.com/office/drawing/2014/main" id="{B9B220A3-652E-1D0C-78CB-9835B86630DE}"/>
              </a:ext>
            </a:extLst>
          </p:cNvPr>
          <p:cNvSpPr txBox="1"/>
          <p:nvPr/>
        </p:nvSpPr>
        <p:spPr>
          <a:xfrm>
            <a:off x="528507" y="3212008"/>
            <a:ext cx="8548381" cy="369332"/>
          </a:xfrm>
          <a:prstGeom prst="rect">
            <a:avLst/>
          </a:prstGeom>
          <a:noFill/>
        </p:spPr>
        <p:txBody>
          <a:bodyPr wrap="square" rtlCol="0">
            <a:spAutoFit/>
          </a:bodyPr>
          <a:lstStyle/>
          <a:p>
            <a:pPr algn="ctr"/>
            <a:r>
              <a:rPr kumimoji="1" lang="ja-JP" altLang="en-US" dirty="0"/>
              <a:t>（模式図やイラスト等による表現は可能とする。）</a:t>
            </a:r>
            <a:endParaRPr kumimoji="1" lang="en-US" altLang="ja-JP" dirty="0"/>
          </a:p>
        </p:txBody>
      </p:sp>
    </p:spTree>
    <p:extLst>
      <p:ext uri="{BB962C8B-B14F-4D97-AF65-F5344CB8AC3E}">
        <p14:creationId xmlns:p14="http://schemas.microsoft.com/office/powerpoint/2010/main" val="2757052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D9BC8FE3-7142-8757-946F-315C93F48F46}"/>
              </a:ext>
            </a:extLst>
          </p:cNvPr>
          <p:cNvSpPr txBox="1"/>
          <p:nvPr/>
        </p:nvSpPr>
        <p:spPr>
          <a:xfrm>
            <a:off x="528507" y="288253"/>
            <a:ext cx="6971251" cy="369332"/>
          </a:xfrm>
          <a:prstGeom prst="rect">
            <a:avLst/>
          </a:prstGeom>
          <a:noFill/>
        </p:spPr>
        <p:txBody>
          <a:bodyPr wrap="square" rtlCol="0">
            <a:spAutoFit/>
          </a:bodyPr>
          <a:lstStyle/>
          <a:p>
            <a:r>
              <a:rPr kumimoji="1" lang="ja-JP" altLang="en-US" dirty="0"/>
              <a:t>任意業務</a:t>
            </a:r>
            <a:endParaRPr kumimoji="1" lang="ja-JP" altLang="en-US" sz="2800" dirty="0"/>
          </a:p>
        </p:txBody>
      </p:sp>
      <p:cxnSp>
        <p:nvCxnSpPr>
          <p:cNvPr id="3" name="直線コネクタ 2">
            <a:extLst>
              <a:ext uri="{FF2B5EF4-FFF2-40B4-BE49-F238E27FC236}">
                <a16:creationId xmlns:a16="http://schemas.microsoft.com/office/drawing/2014/main" id="{827F2B83-687D-6139-37D7-CA268D1E5997}"/>
              </a:ext>
            </a:extLst>
          </p:cNvPr>
          <p:cNvCxnSpPr/>
          <p:nvPr/>
        </p:nvCxnSpPr>
        <p:spPr>
          <a:xfrm>
            <a:off x="360727" y="657585"/>
            <a:ext cx="8716161" cy="0"/>
          </a:xfrm>
          <a:prstGeom prst="line">
            <a:avLst/>
          </a:prstGeom>
          <a:ln w="34925">
            <a:solidFill>
              <a:srgbClr val="00B0F0"/>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2CB1F439-DC6C-4266-72AB-7244CA69E07D}"/>
              </a:ext>
            </a:extLst>
          </p:cNvPr>
          <p:cNvSpPr txBox="1"/>
          <p:nvPr/>
        </p:nvSpPr>
        <p:spPr>
          <a:xfrm>
            <a:off x="528507" y="858703"/>
            <a:ext cx="8548381" cy="1384995"/>
          </a:xfrm>
          <a:prstGeom prst="rect">
            <a:avLst/>
          </a:prstGeom>
          <a:noFill/>
        </p:spPr>
        <p:txBody>
          <a:bodyPr wrap="square" rtlCol="0">
            <a:spAutoFit/>
          </a:bodyPr>
          <a:lstStyle/>
          <a:p>
            <a:r>
              <a:rPr kumimoji="1" lang="ja-JP" altLang="en-US" sz="1400" dirty="0"/>
              <a:t>■〇〇〇〇〇（見出し）〇〇〇〇〇</a:t>
            </a:r>
            <a:endParaRPr kumimoji="1" lang="en-US" altLang="ja-JP" sz="1400" dirty="0"/>
          </a:p>
          <a:p>
            <a:r>
              <a:rPr kumimoji="1" lang="ja-JP" altLang="en-US" sz="1400" dirty="0"/>
              <a:t>（箇条書きで記載してください。）</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p:txBody>
      </p:sp>
      <p:sp>
        <p:nvSpPr>
          <p:cNvPr id="4" name="テキスト ボックス 3">
            <a:extLst>
              <a:ext uri="{FF2B5EF4-FFF2-40B4-BE49-F238E27FC236}">
                <a16:creationId xmlns:a16="http://schemas.microsoft.com/office/drawing/2014/main" id="{C752189E-4247-2D82-E976-4F3F45EC6888}"/>
              </a:ext>
            </a:extLst>
          </p:cNvPr>
          <p:cNvSpPr txBox="1"/>
          <p:nvPr/>
        </p:nvSpPr>
        <p:spPr>
          <a:xfrm>
            <a:off x="528507" y="5597034"/>
            <a:ext cx="8716162" cy="738664"/>
          </a:xfrm>
          <a:prstGeom prst="rect">
            <a:avLst/>
          </a:prstGeom>
          <a:noFill/>
          <a:ln>
            <a:solidFill>
              <a:srgbClr val="00B0F0"/>
            </a:solidFill>
          </a:ln>
        </p:spPr>
        <p:txBody>
          <a:bodyPr wrap="square" rtlCol="0">
            <a:spAutoFit/>
          </a:bodyPr>
          <a:lstStyle/>
          <a:p>
            <a:r>
              <a:rPr kumimoji="1" lang="ja-JP" altLang="en-US" sz="1400" dirty="0"/>
              <a:t>評価の視点</a:t>
            </a:r>
            <a:endParaRPr kumimoji="1" lang="en-US" altLang="ja-JP" sz="1400" dirty="0"/>
          </a:p>
          <a:p>
            <a:r>
              <a:rPr kumimoji="1" lang="ja-JP" altLang="en-US" sz="1400" dirty="0"/>
              <a:t>・任意の提案内容について、地域経済社会の発展・活性化に資する提案がなされているか。</a:t>
            </a:r>
          </a:p>
          <a:p>
            <a:r>
              <a:rPr kumimoji="1" lang="ja-JP" altLang="en-US" sz="1400" dirty="0"/>
              <a:t>・また、実現性があるか。</a:t>
            </a:r>
          </a:p>
        </p:txBody>
      </p:sp>
      <p:sp>
        <p:nvSpPr>
          <p:cNvPr id="5" name="テキスト ボックス 4">
            <a:extLst>
              <a:ext uri="{FF2B5EF4-FFF2-40B4-BE49-F238E27FC236}">
                <a16:creationId xmlns:a16="http://schemas.microsoft.com/office/drawing/2014/main" id="{5B62D40B-1F60-45C6-7DBC-F2F02AD27ECE}"/>
              </a:ext>
            </a:extLst>
          </p:cNvPr>
          <p:cNvSpPr txBox="1"/>
          <p:nvPr/>
        </p:nvSpPr>
        <p:spPr>
          <a:xfrm>
            <a:off x="6727971" y="260193"/>
            <a:ext cx="2516697" cy="369332"/>
          </a:xfrm>
          <a:prstGeom prst="rect">
            <a:avLst/>
          </a:prstGeom>
          <a:noFill/>
        </p:spPr>
        <p:txBody>
          <a:bodyPr wrap="square" rtlCol="0">
            <a:spAutoFit/>
          </a:bodyPr>
          <a:lstStyle/>
          <a:p>
            <a:pPr algn="r"/>
            <a:r>
              <a:rPr kumimoji="1" lang="ja-JP" altLang="en-US" dirty="0"/>
              <a:t>（２ページ以内）</a:t>
            </a:r>
          </a:p>
        </p:txBody>
      </p:sp>
      <p:sp>
        <p:nvSpPr>
          <p:cNvPr id="7" name="テキスト ボックス 6">
            <a:extLst>
              <a:ext uri="{FF2B5EF4-FFF2-40B4-BE49-F238E27FC236}">
                <a16:creationId xmlns:a16="http://schemas.microsoft.com/office/drawing/2014/main" id="{54EB4D6E-8654-DDD8-4E81-66EF3C5D12A0}"/>
              </a:ext>
            </a:extLst>
          </p:cNvPr>
          <p:cNvSpPr txBox="1"/>
          <p:nvPr/>
        </p:nvSpPr>
        <p:spPr>
          <a:xfrm>
            <a:off x="528507" y="6385081"/>
            <a:ext cx="8548381" cy="307777"/>
          </a:xfrm>
          <a:prstGeom prst="rect">
            <a:avLst/>
          </a:prstGeom>
          <a:noFill/>
        </p:spPr>
        <p:txBody>
          <a:bodyPr wrap="square" rtlCol="0">
            <a:spAutoFit/>
          </a:bodyPr>
          <a:lstStyle/>
          <a:p>
            <a:r>
              <a:rPr kumimoji="1" lang="ja-JP" altLang="en-US" sz="1400" dirty="0"/>
              <a:t>（　　）及び評価の視点は削除してください。</a:t>
            </a:r>
            <a:endParaRPr kumimoji="1" lang="en-US" altLang="ja-JP" sz="1400" dirty="0"/>
          </a:p>
        </p:txBody>
      </p:sp>
    </p:spTree>
    <p:extLst>
      <p:ext uri="{BB962C8B-B14F-4D97-AF65-F5344CB8AC3E}">
        <p14:creationId xmlns:p14="http://schemas.microsoft.com/office/powerpoint/2010/main" val="23115024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D9BC8FE3-7142-8757-946F-315C93F48F46}"/>
              </a:ext>
            </a:extLst>
          </p:cNvPr>
          <p:cNvSpPr txBox="1"/>
          <p:nvPr/>
        </p:nvSpPr>
        <p:spPr>
          <a:xfrm>
            <a:off x="528507" y="288253"/>
            <a:ext cx="6971251" cy="369332"/>
          </a:xfrm>
          <a:prstGeom prst="rect">
            <a:avLst/>
          </a:prstGeom>
          <a:noFill/>
        </p:spPr>
        <p:txBody>
          <a:bodyPr wrap="square" rtlCol="0">
            <a:spAutoFit/>
          </a:bodyPr>
          <a:lstStyle/>
          <a:p>
            <a:r>
              <a:rPr kumimoji="1" lang="ja-JP" altLang="en-US" dirty="0"/>
              <a:t>運営権対価の価格</a:t>
            </a:r>
            <a:endParaRPr kumimoji="1" lang="ja-JP" altLang="en-US" sz="2800" dirty="0"/>
          </a:p>
        </p:txBody>
      </p:sp>
      <p:cxnSp>
        <p:nvCxnSpPr>
          <p:cNvPr id="3" name="直線コネクタ 2">
            <a:extLst>
              <a:ext uri="{FF2B5EF4-FFF2-40B4-BE49-F238E27FC236}">
                <a16:creationId xmlns:a16="http://schemas.microsoft.com/office/drawing/2014/main" id="{827F2B83-687D-6139-37D7-CA268D1E5997}"/>
              </a:ext>
            </a:extLst>
          </p:cNvPr>
          <p:cNvCxnSpPr/>
          <p:nvPr/>
        </p:nvCxnSpPr>
        <p:spPr>
          <a:xfrm>
            <a:off x="360727" y="657585"/>
            <a:ext cx="8716161" cy="0"/>
          </a:xfrm>
          <a:prstGeom prst="line">
            <a:avLst/>
          </a:prstGeom>
          <a:ln w="34925">
            <a:solidFill>
              <a:srgbClr val="00B0F0"/>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2CB1F439-DC6C-4266-72AB-7244CA69E07D}"/>
              </a:ext>
            </a:extLst>
          </p:cNvPr>
          <p:cNvSpPr txBox="1"/>
          <p:nvPr/>
        </p:nvSpPr>
        <p:spPr>
          <a:xfrm>
            <a:off x="528506" y="2038712"/>
            <a:ext cx="8548381" cy="369332"/>
          </a:xfrm>
          <a:prstGeom prst="rect">
            <a:avLst/>
          </a:prstGeom>
          <a:noFill/>
        </p:spPr>
        <p:txBody>
          <a:bodyPr wrap="square" rtlCol="0">
            <a:spAutoFit/>
          </a:bodyPr>
          <a:lstStyle/>
          <a:p>
            <a:r>
              <a:rPr kumimoji="1" lang="ja-JP" altLang="en-US" dirty="0"/>
              <a:t>■運営権対価の価格（税込み）</a:t>
            </a:r>
            <a:endParaRPr kumimoji="1" lang="en-US" altLang="ja-JP" dirty="0"/>
          </a:p>
        </p:txBody>
      </p:sp>
      <p:sp>
        <p:nvSpPr>
          <p:cNvPr id="4" name="テキスト ボックス 3">
            <a:extLst>
              <a:ext uri="{FF2B5EF4-FFF2-40B4-BE49-F238E27FC236}">
                <a16:creationId xmlns:a16="http://schemas.microsoft.com/office/drawing/2014/main" id="{C752189E-4247-2D82-E976-4F3F45EC6888}"/>
              </a:ext>
            </a:extLst>
          </p:cNvPr>
          <p:cNvSpPr txBox="1"/>
          <p:nvPr/>
        </p:nvSpPr>
        <p:spPr>
          <a:xfrm>
            <a:off x="528507" y="5461751"/>
            <a:ext cx="8716162" cy="954107"/>
          </a:xfrm>
          <a:prstGeom prst="rect">
            <a:avLst/>
          </a:prstGeom>
          <a:noFill/>
          <a:ln>
            <a:solidFill>
              <a:srgbClr val="00B0F0"/>
            </a:solidFill>
          </a:ln>
        </p:spPr>
        <p:txBody>
          <a:bodyPr wrap="square" rtlCol="0">
            <a:spAutoFit/>
          </a:bodyPr>
          <a:lstStyle/>
          <a:p>
            <a:r>
              <a:rPr kumimoji="1" lang="ja-JP" altLang="en-US" sz="1400" dirty="0"/>
              <a:t>評価の視点</a:t>
            </a:r>
            <a:endParaRPr kumimoji="1" lang="en-US" altLang="ja-JP" sz="1400" dirty="0"/>
          </a:p>
          <a:p>
            <a:r>
              <a:rPr kumimoji="1" lang="ja-JP" altLang="en-US" sz="1400" dirty="0"/>
              <a:t>・次の数式により評価する。</a:t>
            </a:r>
          </a:p>
          <a:p>
            <a:r>
              <a:rPr kumimoji="1" lang="ja-JP" altLang="en-US" sz="1400" dirty="0"/>
              <a:t>（応募者自身による提案額）</a:t>
            </a:r>
            <a:r>
              <a:rPr kumimoji="1" lang="en-US" altLang="ja-JP" sz="1400" dirty="0"/>
              <a:t>÷</a:t>
            </a:r>
            <a:r>
              <a:rPr kumimoji="1" lang="ja-JP" altLang="en-US" sz="1400" dirty="0"/>
              <a:t>（全ての応募者による提案額の最高額）</a:t>
            </a:r>
            <a:r>
              <a:rPr kumimoji="1" lang="en-US" altLang="ja-JP" sz="1400" dirty="0"/>
              <a:t>×20</a:t>
            </a:r>
            <a:r>
              <a:rPr kumimoji="1" lang="ja-JP" altLang="en-US" sz="1400" dirty="0"/>
              <a:t>点</a:t>
            </a:r>
            <a:endParaRPr kumimoji="1" lang="en-US" altLang="ja-JP" sz="1400" dirty="0"/>
          </a:p>
          <a:p>
            <a:r>
              <a:rPr kumimoji="1" lang="en-US" altLang="ja-JP" sz="1400" dirty="0"/>
              <a:t>(</a:t>
            </a:r>
            <a:r>
              <a:rPr kumimoji="1" lang="ja-JP" altLang="en-US" sz="1400" dirty="0"/>
              <a:t>小数点以下第２位を四捨五入する。</a:t>
            </a:r>
            <a:r>
              <a:rPr kumimoji="1" lang="en-US" altLang="ja-JP" sz="1400" dirty="0"/>
              <a:t>)</a:t>
            </a:r>
          </a:p>
        </p:txBody>
      </p:sp>
      <p:sp>
        <p:nvSpPr>
          <p:cNvPr id="5" name="テキスト ボックス 4">
            <a:extLst>
              <a:ext uri="{FF2B5EF4-FFF2-40B4-BE49-F238E27FC236}">
                <a16:creationId xmlns:a16="http://schemas.microsoft.com/office/drawing/2014/main" id="{5B62D40B-1F60-45C6-7DBC-F2F02AD27ECE}"/>
              </a:ext>
            </a:extLst>
          </p:cNvPr>
          <p:cNvSpPr txBox="1"/>
          <p:nvPr/>
        </p:nvSpPr>
        <p:spPr>
          <a:xfrm>
            <a:off x="6727971" y="260193"/>
            <a:ext cx="2516697" cy="369332"/>
          </a:xfrm>
          <a:prstGeom prst="rect">
            <a:avLst/>
          </a:prstGeom>
          <a:noFill/>
        </p:spPr>
        <p:txBody>
          <a:bodyPr wrap="square" rtlCol="0">
            <a:spAutoFit/>
          </a:bodyPr>
          <a:lstStyle/>
          <a:p>
            <a:pPr algn="r"/>
            <a:r>
              <a:rPr kumimoji="1" lang="ja-JP" altLang="en-US" dirty="0"/>
              <a:t>（１ページ以内）</a:t>
            </a:r>
          </a:p>
        </p:txBody>
      </p:sp>
      <p:sp>
        <p:nvSpPr>
          <p:cNvPr id="7" name="テキスト ボックス 6">
            <a:extLst>
              <a:ext uri="{FF2B5EF4-FFF2-40B4-BE49-F238E27FC236}">
                <a16:creationId xmlns:a16="http://schemas.microsoft.com/office/drawing/2014/main" id="{54EB4D6E-8654-DDD8-4E81-66EF3C5D12A0}"/>
              </a:ext>
            </a:extLst>
          </p:cNvPr>
          <p:cNvSpPr txBox="1"/>
          <p:nvPr/>
        </p:nvSpPr>
        <p:spPr>
          <a:xfrm>
            <a:off x="528507" y="6385081"/>
            <a:ext cx="8548381" cy="307777"/>
          </a:xfrm>
          <a:prstGeom prst="rect">
            <a:avLst/>
          </a:prstGeom>
          <a:noFill/>
        </p:spPr>
        <p:txBody>
          <a:bodyPr wrap="square" rtlCol="0">
            <a:spAutoFit/>
          </a:bodyPr>
          <a:lstStyle/>
          <a:p>
            <a:r>
              <a:rPr kumimoji="1" lang="ja-JP" altLang="en-US" sz="1400" dirty="0"/>
              <a:t>（　　）及び評価の視点は削除してください。</a:t>
            </a:r>
            <a:endParaRPr kumimoji="1" lang="en-US" altLang="ja-JP" sz="1400" dirty="0"/>
          </a:p>
        </p:txBody>
      </p:sp>
      <p:sp>
        <p:nvSpPr>
          <p:cNvPr id="8" name="テキスト ボックス 7">
            <a:extLst>
              <a:ext uri="{FF2B5EF4-FFF2-40B4-BE49-F238E27FC236}">
                <a16:creationId xmlns:a16="http://schemas.microsoft.com/office/drawing/2014/main" id="{BA9C5DC9-B161-C470-545D-BCB951FC45BF}"/>
              </a:ext>
            </a:extLst>
          </p:cNvPr>
          <p:cNvSpPr txBox="1"/>
          <p:nvPr/>
        </p:nvSpPr>
        <p:spPr>
          <a:xfrm>
            <a:off x="528506" y="2723832"/>
            <a:ext cx="8548381" cy="769441"/>
          </a:xfrm>
          <a:prstGeom prst="rect">
            <a:avLst/>
          </a:prstGeom>
          <a:noFill/>
        </p:spPr>
        <p:txBody>
          <a:bodyPr wrap="square" rtlCol="0">
            <a:spAutoFit/>
          </a:bodyPr>
          <a:lstStyle/>
          <a:p>
            <a:pPr algn="ctr"/>
            <a:r>
              <a:rPr kumimoji="1" lang="ja-JP" altLang="en-US" sz="4400" dirty="0"/>
              <a:t>〇〇</a:t>
            </a:r>
            <a:r>
              <a:rPr kumimoji="1" lang="en-US" altLang="ja-JP" sz="4400" dirty="0"/>
              <a:t>,</a:t>
            </a:r>
            <a:r>
              <a:rPr kumimoji="1" lang="ja-JP" altLang="en-US" sz="4400" dirty="0"/>
              <a:t>〇〇〇</a:t>
            </a:r>
            <a:r>
              <a:rPr kumimoji="1" lang="en-US" altLang="ja-JP" sz="4400" dirty="0"/>
              <a:t>,</a:t>
            </a:r>
            <a:r>
              <a:rPr kumimoji="1" lang="ja-JP" altLang="en-US" sz="4400" dirty="0"/>
              <a:t>〇〇〇円</a:t>
            </a:r>
          </a:p>
        </p:txBody>
      </p:sp>
    </p:spTree>
    <p:extLst>
      <p:ext uri="{BB962C8B-B14F-4D97-AF65-F5344CB8AC3E}">
        <p14:creationId xmlns:p14="http://schemas.microsoft.com/office/powerpoint/2010/main" val="1344795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D9BC8FE3-7142-8757-946F-315C93F48F46}"/>
              </a:ext>
            </a:extLst>
          </p:cNvPr>
          <p:cNvSpPr txBox="1"/>
          <p:nvPr/>
        </p:nvSpPr>
        <p:spPr>
          <a:xfrm>
            <a:off x="528507" y="288253"/>
            <a:ext cx="6971251" cy="369332"/>
          </a:xfrm>
          <a:prstGeom prst="rect">
            <a:avLst/>
          </a:prstGeom>
          <a:noFill/>
        </p:spPr>
        <p:txBody>
          <a:bodyPr wrap="square" rtlCol="0">
            <a:spAutoFit/>
          </a:bodyPr>
          <a:lstStyle/>
          <a:p>
            <a:r>
              <a:rPr kumimoji="1" lang="ja-JP" altLang="en-US" dirty="0"/>
              <a:t>サービス対価の見積</a:t>
            </a:r>
            <a:endParaRPr kumimoji="1" lang="ja-JP" altLang="en-US" sz="2800" dirty="0"/>
          </a:p>
        </p:txBody>
      </p:sp>
      <p:cxnSp>
        <p:nvCxnSpPr>
          <p:cNvPr id="3" name="直線コネクタ 2">
            <a:extLst>
              <a:ext uri="{FF2B5EF4-FFF2-40B4-BE49-F238E27FC236}">
                <a16:creationId xmlns:a16="http://schemas.microsoft.com/office/drawing/2014/main" id="{827F2B83-687D-6139-37D7-CA268D1E5997}"/>
              </a:ext>
            </a:extLst>
          </p:cNvPr>
          <p:cNvCxnSpPr/>
          <p:nvPr/>
        </p:nvCxnSpPr>
        <p:spPr>
          <a:xfrm>
            <a:off x="360727" y="657585"/>
            <a:ext cx="8716161" cy="0"/>
          </a:xfrm>
          <a:prstGeom prst="line">
            <a:avLst/>
          </a:prstGeom>
          <a:ln w="34925">
            <a:solidFill>
              <a:srgbClr val="00B0F0"/>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2CB1F439-DC6C-4266-72AB-7244CA69E07D}"/>
              </a:ext>
            </a:extLst>
          </p:cNvPr>
          <p:cNvSpPr txBox="1"/>
          <p:nvPr/>
        </p:nvSpPr>
        <p:spPr>
          <a:xfrm>
            <a:off x="528506" y="1026917"/>
            <a:ext cx="8548381" cy="369332"/>
          </a:xfrm>
          <a:prstGeom prst="rect">
            <a:avLst/>
          </a:prstGeom>
          <a:noFill/>
        </p:spPr>
        <p:txBody>
          <a:bodyPr wrap="square" rtlCol="0">
            <a:spAutoFit/>
          </a:bodyPr>
          <a:lstStyle/>
          <a:p>
            <a:r>
              <a:rPr kumimoji="1" lang="ja-JP" altLang="en-US" dirty="0"/>
              <a:t>■サービス対価の価格（税込み）</a:t>
            </a:r>
            <a:endParaRPr kumimoji="1" lang="en-US" altLang="ja-JP" dirty="0"/>
          </a:p>
        </p:txBody>
      </p:sp>
      <p:sp>
        <p:nvSpPr>
          <p:cNvPr id="4" name="テキスト ボックス 3">
            <a:extLst>
              <a:ext uri="{FF2B5EF4-FFF2-40B4-BE49-F238E27FC236}">
                <a16:creationId xmlns:a16="http://schemas.microsoft.com/office/drawing/2014/main" id="{C752189E-4247-2D82-E976-4F3F45EC6888}"/>
              </a:ext>
            </a:extLst>
          </p:cNvPr>
          <p:cNvSpPr txBox="1"/>
          <p:nvPr/>
        </p:nvSpPr>
        <p:spPr>
          <a:xfrm>
            <a:off x="528507" y="5461751"/>
            <a:ext cx="8716162" cy="954107"/>
          </a:xfrm>
          <a:prstGeom prst="rect">
            <a:avLst/>
          </a:prstGeom>
          <a:noFill/>
          <a:ln>
            <a:solidFill>
              <a:srgbClr val="00B0F0"/>
            </a:solidFill>
          </a:ln>
        </p:spPr>
        <p:txBody>
          <a:bodyPr wrap="square" rtlCol="0">
            <a:spAutoFit/>
          </a:bodyPr>
          <a:lstStyle/>
          <a:p>
            <a:r>
              <a:rPr kumimoji="1" lang="ja-JP" altLang="en-US" sz="1400" dirty="0"/>
              <a:t>評価の視点</a:t>
            </a:r>
            <a:endParaRPr kumimoji="1" lang="en-US" altLang="ja-JP" sz="1400" dirty="0"/>
          </a:p>
          <a:p>
            <a:r>
              <a:rPr kumimoji="1" lang="ja-JP" altLang="en-US" sz="1400" dirty="0"/>
              <a:t>・次の数式により評価する。</a:t>
            </a:r>
          </a:p>
          <a:p>
            <a:r>
              <a:rPr kumimoji="1" lang="en-US" altLang="ja-JP" sz="1400" dirty="0"/>
              <a:t>(1</a:t>
            </a:r>
            <a:r>
              <a:rPr kumimoji="1" lang="ja-JP" altLang="en-US" sz="1400" dirty="0"/>
              <a:t>－（見積額）</a:t>
            </a:r>
            <a:r>
              <a:rPr kumimoji="1" lang="en-US" altLang="ja-JP" sz="1400" dirty="0"/>
              <a:t>÷</a:t>
            </a:r>
            <a:r>
              <a:rPr kumimoji="1" lang="ja-JP" altLang="en-US" sz="1400" dirty="0"/>
              <a:t>（サービス対価の上限額）</a:t>
            </a:r>
            <a:r>
              <a:rPr kumimoji="1" lang="en-US" altLang="ja-JP" sz="1400" dirty="0"/>
              <a:t>)×25</a:t>
            </a:r>
            <a:r>
              <a:rPr kumimoji="1" lang="ja-JP" altLang="en-US" sz="1400" dirty="0"/>
              <a:t>点</a:t>
            </a:r>
            <a:r>
              <a:rPr kumimoji="1" lang="en-US" altLang="ja-JP" sz="1400" dirty="0"/>
              <a:t>(</a:t>
            </a:r>
            <a:r>
              <a:rPr kumimoji="1" lang="ja-JP" altLang="en-US" sz="1400" dirty="0"/>
              <a:t>小数点以下第２位を四捨五入する。</a:t>
            </a:r>
            <a:r>
              <a:rPr kumimoji="1" lang="en-US" altLang="ja-JP" sz="1400" dirty="0"/>
              <a:t>)</a:t>
            </a:r>
          </a:p>
          <a:p>
            <a:r>
              <a:rPr kumimoji="1" lang="en-US" altLang="ja-JP" sz="1400" dirty="0"/>
              <a:t>※5</a:t>
            </a:r>
            <a:r>
              <a:rPr kumimoji="1" lang="ja-JP" altLang="en-US" sz="1400" dirty="0"/>
              <a:t>点を上限とし、上記計算式により</a:t>
            </a:r>
            <a:r>
              <a:rPr kumimoji="1" lang="en-US" altLang="ja-JP" sz="1400" dirty="0"/>
              <a:t>5</a:t>
            </a:r>
            <a:r>
              <a:rPr kumimoji="1" lang="ja-JP" altLang="en-US" sz="1400" dirty="0"/>
              <a:t>点以上となる場合は</a:t>
            </a:r>
            <a:r>
              <a:rPr kumimoji="1" lang="en-US" altLang="ja-JP" sz="1400" dirty="0"/>
              <a:t>5</a:t>
            </a:r>
            <a:r>
              <a:rPr kumimoji="1" lang="ja-JP" altLang="en-US" sz="1400" dirty="0"/>
              <a:t>点満点とする。</a:t>
            </a:r>
          </a:p>
        </p:txBody>
      </p:sp>
      <p:sp>
        <p:nvSpPr>
          <p:cNvPr id="5" name="テキスト ボックス 4">
            <a:extLst>
              <a:ext uri="{FF2B5EF4-FFF2-40B4-BE49-F238E27FC236}">
                <a16:creationId xmlns:a16="http://schemas.microsoft.com/office/drawing/2014/main" id="{5B62D40B-1F60-45C6-7DBC-F2F02AD27ECE}"/>
              </a:ext>
            </a:extLst>
          </p:cNvPr>
          <p:cNvSpPr txBox="1"/>
          <p:nvPr/>
        </p:nvSpPr>
        <p:spPr>
          <a:xfrm>
            <a:off x="6727971" y="260193"/>
            <a:ext cx="2516697" cy="369332"/>
          </a:xfrm>
          <a:prstGeom prst="rect">
            <a:avLst/>
          </a:prstGeom>
          <a:noFill/>
        </p:spPr>
        <p:txBody>
          <a:bodyPr wrap="square" rtlCol="0">
            <a:spAutoFit/>
          </a:bodyPr>
          <a:lstStyle/>
          <a:p>
            <a:pPr algn="r"/>
            <a:r>
              <a:rPr kumimoji="1" lang="ja-JP" altLang="en-US" dirty="0"/>
              <a:t>（１ページ以内）</a:t>
            </a:r>
          </a:p>
        </p:txBody>
      </p:sp>
      <p:sp>
        <p:nvSpPr>
          <p:cNvPr id="7" name="テキスト ボックス 6">
            <a:extLst>
              <a:ext uri="{FF2B5EF4-FFF2-40B4-BE49-F238E27FC236}">
                <a16:creationId xmlns:a16="http://schemas.microsoft.com/office/drawing/2014/main" id="{54EB4D6E-8654-DDD8-4E81-66EF3C5D12A0}"/>
              </a:ext>
            </a:extLst>
          </p:cNvPr>
          <p:cNvSpPr txBox="1"/>
          <p:nvPr/>
        </p:nvSpPr>
        <p:spPr>
          <a:xfrm>
            <a:off x="528507" y="6385081"/>
            <a:ext cx="8548381" cy="307777"/>
          </a:xfrm>
          <a:prstGeom prst="rect">
            <a:avLst/>
          </a:prstGeom>
          <a:noFill/>
        </p:spPr>
        <p:txBody>
          <a:bodyPr wrap="square" rtlCol="0">
            <a:spAutoFit/>
          </a:bodyPr>
          <a:lstStyle/>
          <a:p>
            <a:r>
              <a:rPr kumimoji="1" lang="ja-JP" altLang="en-US" sz="1400" dirty="0"/>
              <a:t>（　　）及び評価の視点は削除してください。</a:t>
            </a:r>
            <a:endParaRPr kumimoji="1" lang="en-US" altLang="ja-JP" sz="1400" dirty="0"/>
          </a:p>
        </p:txBody>
      </p:sp>
      <p:sp>
        <p:nvSpPr>
          <p:cNvPr id="8" name="テキスト ボックス 7">
            <a:extLst>
              <a:ext uri="{FF2B5EF4-FFF2-40B4-BE49-F238E27FC236}">
                <a16:creationId xmlns:a16="http://schemas.microsoft.com/office/drawing/2014/main" id="{BA9C5DC9-B161-C470-545D-BCB951FC45BF}"/>
              </a:ext>
            </a:extLst>
          </p:cNvPr>
          <p:cNvSpPr txBox="1"/>
          <p:nvPr/>
        </p:nvSpPr>
        <p:spPr>
          <a:xfrm>
            <a:off x="528506" y="1511499"/>
            <a:ext cx="8548381" cy="369332"/>
          </a:xfrm>
          <a:prstGeom prst="rect">
            <a:avLst/>
          </a:prstGeom>
          <a:noFill/>
        </p:spPr>
        <p:txBody>
          <a:bodyPr wrap="square" rtlCol="0">
            <a:spAutoFit/>
          </a:bodyPr>
          <a:lstStyle/>
          <a:p>
            <a:r>
              <a:rPr kumimoji="1" lang="ja-JP" altLang="en-US" dirty="0"/>
              <a:t>維持管理・保全業務　上限</a:t>
            </a:r>
            <a:r>
              <a:rPr kumimoji="1" lang="en-US" altLang="ja-JP" dirty="0"/>
              <a:t>60</a:t>
            </a:r>
            <a:r>
              <a:rPr kumimoji="1" lang="ja-JP" altLang="en-US" dirty="0"/>
              <a:t>万</a:t>
            </a:r>
            <a:r>
              <a:rPr kumimoji="1" lang="en-US" altLang="ja-JP" dirty="0"/>
              <a:t>/</a:t>
            </a:r>
            <a:r>
              <a:rPr kumimoji="1" lang="ja-JP" altLang="en-US" dirty="0"/>
              <a:t>年</a:t>
            </a:r>
          </a:p>
        </p:txBody>
      </p:sp>
      <p:sp>
        <p:nvSpPr>
          <p:cNvPr id="9" name="テキスト ボックス 8">
            <a:extLst>
              <a:ext uri="{FF2B5EF4-FFF2-40B4-BE49-F238E27FC236}">
                <a16:creationId xmlns:a16="http://schemas.microsoft.com/office/drawing/2014/main" id="{6F3EC2A6-EBD2-AE31-389F-C11C3DCF60EE}"/>
              </a:ext>
            </a:extLst>
          </p:cNvPr>
          <p:cNvSpPr txBox="1"/>
          <p:nvPr/>
        </p:nvSpPr>
        <p:spPr>
          <a:xfrm>
            <a:off x="528506" y="1970446"/>
            <a:ext cx="8548381" cy="523220"/>
          </a:xfrm>
          <a:prstGeom prst="rect">
            <a:avLst/>
          </a:prstGeom>
          <a:noFill/>
        </p:spPr>
        <p:txBody>
          <a:bodyPr wrap="square" rtlCol="0">
            <a:spAutoFit/>
          </a:bodyPr>
          <a:lstStyle/>
          <a:p>
            <a:pPr algn="ctr"/>
            <a:r>
              <a:rPr kumimoji="1" lang="ja-JP" altLang="en-US" sz="2800" dirty="0"/>
              <a:t>〇〇〇</a:t>
            </a:r>
            <a:r>
              <a:rPr kumimoji="1" lang="en-US" altLang="ja-JP" sz="2800" dirty="0"/>
              <a:t>,</a:t>
            </a:r>
            <a:r>
              <a:rPr kumimoji="1" lang="ja-JP" altLang="en-US" sz="2800" dirty="0"/>
              <a:t>〇〇〇円／年</a:t>
            </a:r>
          </a:p>
        </p:txBody>
      </p:sp>
      <p:sp>
        <p:nvSpPr>
          <p:cNvPr id="10" name="テキスト ボックス 9">
            <a:extLst>
              <a:ext uri="{FF2B5EF4-FFF2-40B4-BE49-F238E27FC236}">
                <a16:creationId xmlns:a16="http://schemas.microsoft.com/office/drawing/2014/main" id="{3A1B3294-08CB-A5F5-A96D-455A635DA6A5}"/>
              </a:ext>
            </a:extLst>
          </p:cNvPr>
          <p:cNvSpPr txBox="1"/>
          <p:nvPr/>
        </p:nvSpPr>
        <p:spPr>
          <a:xfrm>
            <a:off x="528506" y="2662971"/>
            <a:ext cx="8548381" cy="369332"/>
          </a:xfrm>
          <a:prstGeom prst="rect">
            <a:avLst/>
          </a:prstGeom>
          <a:noFill/>
        </p:spPr>
        <p:txBody>
          <a:bodyPr wrap="square" rtlCol="0">
            <a:spAutoFit/>
          </a:bodyPr>
          <a:lstStyle/>
          <a:p>
            <a:r>
              <a:rPr kumimoji="1" lang="ja-JP" altLang="en-US" dirty="0"/>
              <a:t>交流施設連携事業・賑わい形成事業（義務的業務分）　上限</a:t>
            </a:r>
            <a:r>
              <a:rPr kumimoji="1" lang="en-US" altLang="ja-JP" dirty="0"/>
              <a:t>140</a:t>
            </a:r>
            <a:r>
              <a:rPr kumimoji="1" lang="ja-JP" altLang="en-US" dirty="0"/>
              <a:t>万</a:t>
            </a:r>
            <a:r>
              <a:rPr kumimoji="1" lang="en-US" altLang="ja-JP" dirty="0"/>
              <a:t>/</a:t>
            </a:r>
            <a:r>
              <a:rPr kumimoji="1" lang="ja-JP" altLang="en-US" dirty="0"/>
              <a:t>年</a:t>
            </a:r>
          </a:p>
        </p:txBody>
      </p:sp>
      <p:sp>
        <p:nvSpPr>
          <p:cNvPr id="11" name="テキスト ボックス 10">
            <a:extLst>
              <a:ext uri="{FF2B5EF4-FFF2-40B4-BE49-F238E27FC236}">
                <a16:creationId xmlns:a16="http://schemas.microsoft.com/office/drawing/2014/main" id="{BF65859A-F67B-101C-CB1B-B78840841EEC}"/>
              </a:ext>
            </a:extLst>
          </p:cNvPr>
          <p:cNvSpPr txBox="1"/>
          <p:nvPr/>
        </p:nvSpPr>
        <p:spPr>
          <a:xfrm>
            <a:off x="528506" y="3170831"/>
            <a:ext cx="8548381" cy="1200329"/>
          </a:xfrm>
          <a:prstGeom prst="rect">
            <a:avLst/>
          </a:prstGeom>
          <a:noFill/>
        </p:spPr>
        <p:txBody>
          <a:bodyPr wrap="square" rtlCol="0">
            <a:spAutoFit/>
          </a:bodyPr>
          <a:lstStyle/>
          <a:p>
            <a:pPr algn="ctr"/>
            <a:r>
              <a:rPr kumimoji="1" lang="ja-JP" altLang="en-US" sz="2400" dirty="0"/>
              <a:t>１年目：〇</a:t>
            </a:r>
            <a:r>
              <a:rPr kumimoji="1" lang="en-US" altLang="ja-JP" sz="2400" dirty="0"/>
              <a:t>,</a:t>
            </a:r>
            <a:r>
              <a:rPr kumimoji="1" lang="ja-JP" altLang="en-US" sz="2400" dirty="0"/>
              <a:t>〇〇〇</a:t>
            </a:r>
            <a:r>
              <a:rPr kumimoji="1" lang="en-US" altLang="ja-JP" sz="2400" dirty="0"/>
              <a:t>,</a:t>
            </a:r>
            <a:r>
              <a:rPr kumimoji="1" lang="ja-JP" altLang="en-US" sz="2400" dirty="0"/>
              <a:t>〇〇〇円</a:t>
            </a:r>
            <a:endParaRPr kumimoji="1" lang="en-US" altLang="ja-JP" sz="2400" dirty="0"/>
          </a:p>
          <a:p>
            <a:pPr algn="ctr"/>
            <a:r>
              <a:rPr kumimoji="1" lang="ja-JP" altLang="en-US" sz="2400" dirty="0"/>
              <a:t>２年目：〇</a:t>
            </a:r>
            <a:r>
              <a:rPr kumimoji="1" lang="en-US" altLang="ja-JP" sz="2400" dirty="0"/>
              <a:t>,</a:t>
            </a:r>
            <a:r>
              <a:rPr kumimoji="1" lang="ja-JP" altLang="en-US" sz="2400" dirty="0"/>
              <a:t>〇〇〇</a:t>
            </a:r>
            <a:r>
              <a:rPr kumimoji="1" lang="en-US" altLang="ja-JP" sz="2400" dirty="0"/>
              <a:t>,</a:t>
            </a:r>
            <a:r>
              <a:rPr kumimoji="1" lang="ja-JP" altLang="en-US" sz="2400" dirty="0"/>
              <a:t>〇〇〇円</a:t>
            </a:r>
            <a:endParaRPr kumimoji="1" lang="en-US" altLang="ja-JP" sz="2400" dirty="0"/>
          </a:p>
          <a:p>
            <a:pPr algn="ctr"/>
            <a:r>
              <a:rPr kumimoji="1" lang="ja-JP" altLang="en-US" sz="2400" dirty="0"/>
              <a:t>３年目：〇</a:t>
            </a:r>
            <a:r>
              <a:rPr kumimoji="1" lang="en-US" altLang="ja-JP" sz="2400" dirty="0"/>
              <a:t>,</a:t>
            </a:r>
            <a:r>
              <a:rPr kumimoji="1" lang="ja-JP" altLang="en-US" sz="2400" dirty="0"/>
              <a:t>〇〇〇</a:t>
            </a:r>
            <a:r>
              <a:rPr kumimoji="1" lang="en-US" altLang="ja-JP" sz="2400" dirty="0"/>
              <a:t>,</a:t>
            </a:r>
            <a:r>
              <a:rPr kumimoji="1" lang="ja-JP" altLang="en-US" sz="2400" dirty="0"/>
              <a:t>〇〇〇円</a:t>
            </a:r>
          </a:p>
        </p:txBody>
      </p:sp>
      <p:sp>
        <p:nvSpPr>
          <p:cNvPr id="13" name="テキスト ボックス 12">
            <a:extLst>
              <a:ext uri="{FF2B5EF4-FFF2-40B4-BE49-F238E27FC236}">
                <a16:creationId xmlns:a16="http://schemas.microsoft.com/office/drawing/2014/main" id="{07794AFA-025C-8B4D-7C92-FD4A57ED8C28}"/>
              </a:ext>
            </a:extLst>
          </p:cNvPr>
          <p:cNvSpPr txBox="1"/>
          <p:nvPr/>
        </p:nvSpPr>
        <p:spPr>
          <a:xfrm>
            <a:off x="528506" y="4784643"/>
            <a:ext cx="1292674" cy="584775"/>
          </a:xfrm>
          <a:prstGeom prst="rect">
            <a:avLst/>
          </a:prstGeom>
          <a:noFill/>
        </p:spPr>
        <p:txBody>
          <a:bodyPr wrap="square" rtlCol="0">
            <a:spAutoFit/>
          </a:bodyPr>
          <a:lstStyle/>
          <a:p>
            <a:r>
              <a:rPr kumimoji="1" lang="ja-JP" altLang="en-US" sz="3200" dirty="0"/>
              <a:t>合計</a:t>
            </a:r>
          </a:p>
        </p:txBody>
      </p:sp>
      <p:sp>
        <p:nvSpPr>
          <p:cNvPr id="14" name="テキスト ボックス 13">
            <a:extLst>
              <a:ext uri="{FF2B5EF4-FFF2-40B4-BE49-F238E27FC236}">
                <a16:creationId xmlns:a16="http://schemas.microsoft.com/office/drawing/2014/main" id="{D7913F16-E7AE-4BD1-D924-5E9076DC272B}"/>
              </a:ext>
            </a:extLst>
          </p:cNvPr>
          <p:cNvSpPr txBox="1"/>
          <p:nvPr/>
        </p:nvSpPr>
        <p:spPr>
          <a:xfrm>
            <a:off x="528506" y="4664249"/>
            <a:ext cx="8548381" cy="769441"/>
          </a:xfrm>
          <a:prstGeom prst="rect">
            <a:avLst/>
          </a:prstGeom>
          <a:noFill/>
        </p:spPr>
        <p:txBody>
          <a:bodyPr wrap="square" rtlCol="0">
            <a:spAutoFit/>
          </a:bodyPr>
          <a:lstStyle/>
          <a:p>
            <a:pPr algn="ctr"/>
            <a:r>
              <a:rPr kumimoji="1" lang="ja-JP" altLang="en-US" sz="4400" dirty="0"/>
              <a:t>〇</a:t>
            </a:r>
            <a:r>
              <a:rPr kumimoji="1" lang="en-US" altLang="ja-JP" sz="4400" dirty="0"/>
              <a:t>,</a:t>
            </a:r>
            <a:r>
              <a:rPr kumimoji="1" lang="ja-JP" altLang="en-US" sz="4400" dirty="0"/>
              <a:t>〇〇〇</a:t>
            </a:r>
            <a:r>
              <a:rPr kumimoji="1" lang="en-US" altLang="ja-JP" sz="4400" dirty="0"/>
              <a:t>,</a:t>
            </a:r>
            <a:r>
              <a:rPr kumimoji="1" lang="ja-JP" altLang="en-US" sz="4400" dirty="0"/>
              <a:t>〇〇〇円</a:t>
            </a:r>
          </a:p>
        </p:txBody>
      </p:sp>
    </p:spTree>
    <p:extLst>
      <p:ext uri="{BB962C8B-B14F-4D97-AF65-F5344CB8AC3E}">
        <p14:creationId xmlns:p14="http://schemas.microsoft.com/office/powerpoint/2010/main" val="3941171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DCF22E61-6B3E-0C1E-689F-B5CC0F6F1361}"/>
              </a:ext>
            </a:extLst>
          </p:cNvPr>
          <p:cNvSpPr txBox="1"/>
          <p:nvPr/>
        </p:nvSpPr>
        <p:spPr>
          <a:xfrm>
            <a:off x="594919" y="5615640"/>
            <a:ext cx="8716162" cy="954107"/>
          </a:xfrm>
          <a:prstGeom prst="rect">
            <a:avLst/>
          </a:prstGeom>
          <a:noFill/>
          <a:ln>
            <a:solidFill>
              <a:srgbClr val="00B0F0"/>
            </a:solidFill>
          </a:ln>
        </p:spPr>
        <p:txBody>
          <a:bodyPr wrap="square" rtlCol="0">
            <a:spAutoFit/>
          </a:bodyPr>
          <a:lstStyle/>
          <a:p>
            <a:r>
              <a:rPr kumimoji="1" lang="ja-JP" altLang="en-US" sz="1400" dirty="0"/>
              <a:t>評価の視点</a:t>
            </a:r>
            <a:endParaRPr kumimoji="1" lang="en-US" altLang="ja-JP" sz="1400" dirty="0"/>
          </a:p>
          <a:p>
            <a:r>
              <a:rPr kumimoji="1" lang="ja-JP" altLang="en-US" sz="1400" dirty="0"/>
              <a:t>・本事業の目的理解</a:t>
            </a:r>
          </a:p>
          <a:p>
            <a:r>
              <a:rPr kumimoji="1" lang="ja-JP" altLang="en-US" sz="1400" dirty="0"/>
              <a:t>・提案事業の概要及び長期的な取組方針</a:t>
            </a:r>
          </a:p>
          <a:p>
            <a:r>
              <a:rPr kumimoji="1" lang="ja-JP" altLang="en-US" sz="1400" dirty="0"/>
              <a:t>・特別目的会社の設立方針・経営方針</a:t>
            </a:r>
          </a:p>
        </p:txBody>
      </p:sp>
      <p:sp>
        <p:nvSpPr>
          <p:cNvPr id="6" name="テキスト ボックス 5">
            <a:extLst>
              <a:ext uri="{FF2B5EF4-FFF2-40B4-BE49-F238E27FC236}">
                <a16:creationId xmlns:a16="http://schemas.microsoft.com/office/drawing/2014/main" id="{D9BC8FE3-7142-8757-946F-315C93F48F46}"/>
              </a:ext>
            </a:extLst>
          </p:cNvPr>
          <p:cNvSpPr txBox="1"/>
          <p:nvPr/>
        </p:nvSpPr>
        <p:spPr>
          <a:xfrm>
            <a:off x="528507" y="288253"/>
            <a:ext cx="6971251" cy="369332"/>
          </a:xfrm>
          <a:prstGeom prst="rect">
            <a:avLst/>
          </a:prstGeom>
          <a:noFill/>
        </p:spPr>
        <p:txBody>
          <a:bodyPr wrap="square" rtlCol="0">
            <a:spAutoFit/>
          </a:bodyPr>
          <a:lstStyle/>
          <a:p>
            <a:r>
              <a:rPr kumimoji="1" lang="ja-JP" altLang="en-US" dirty="0"/>
              <a:t>事業実施方針</a:t>
            </a:r>
            <a:endParaRPr kumimoji="1" lang="ja-JP" altLang="en-US" sz="2800" dirty="0"/>
          </a:p>
        </p:txBody>
      </p:sp>
      <p:cxnSp>
        <p:nvCxnSpPr>
          <p:cNvPr id="3" name="直線コネクタ 2">
            <a:extLst>
              <a:ext uri="{FF2B5EF4-FFF2-40B4-BE49-F238E27FC236}">
                <a16:creationId xmlns:a16="http://schemas.microsoft.com/office/drawing/2014/main" id="{827F2B83-687D-6139-37D7-CA268D1E5997}"/>
              </a:ext>
            </a:extLst>
          </p:cNvPr>
          <p:cNvCxnSpPr/>
          <p:nvPr/>
        </p:nvCxnSpPr>
        <p:spPr>
          <a:xfrm>
            <a:off x="360727" y="657585"/>
            <a:ext cx="8716161" cy="0"/>
          </a:xfrm>
          <a:prstGeom prst="line">
            <a:avLst/>
          </a:prstGeom>
          <a:ln w="34925">
            <a:solidFill>
              <a:srgbClr val="00B0F0"/>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B5E180A7-7C75-9197-DAFA-AEC79463237B}"/>
              </a:ext>
            </a:extLst>
          </p:cNvPr>
          <p:cNvSpPr txBox="1"/>
          <p:nvPr/>
        </p:nvSpPr>
        <p:spPr>
          <a:xfrm>
            <a:off x="528507" y="858704"/>
            <a:ext cx="8548381" cy="1384995"/>
          </a:xfrm>
          <a:prstGeom prst="rect">
            <a:avLst/>
          </a:prstGeom>
          <a:noFill/>
        </p:spPr>
        <p:txBody>
          <a:bodyPr wrap="square" rtlCol="0">
            <a:spAutoFit/>
          </a:bodyPr>
          <a:lstStyle/>
          <a:p>
            <a:r>
              <a:rPr kumimoji="1" lang="ja-JP" altLang="en-US" sz="1400" dirty="0"/>
              <a:t>■事業実施方針</a:t>
            </a:r>
            <a:endParaRPr kumimoji="1" lang="en-US" altLang="ja-JP" sz="1400" dirty="0"/>
          </a:p>
          <a:p>
            <a:r>
              <a:rPr kumimoji="1" lang="ja-JP" altLang="en-US" sz="1400" dirty="0"/>
              <a:t>（箇条書きで記載してください。）</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p>
        </p:txBody>
      </p:sp>
      <p:sp>
        <p:nvSpPr>
          <p:cNvPr id="9" name="テキスト ボックス 8">
            <a:extLst>
              <a:ext uri="{FF2B5EF4-FFF2-40B4-BE49-F238E27FC236}">
                <a16:creationId xmlns:a16="http://schemas.microsoft.com/office/drawing/2014/main" id="{D009B8A7-28B2-DB18-9F90-03D76C18A929}"/>
              </a:ext>
            </a:extLst>
          </p:cNvPr>
          <p:cNvSpPr txBox="1"/>
          <p:nvPr/>
        </p:nvSpPr>
        <p:spPr>
          <a:xfrm>
            <a:off x="528507" y="6597807"/>
            <a:ext cx="8548381" cy="307777"/>
          </a:xfrm>
          <a:prstGeom prst="rect">
            <a:avLst/>
          </a:prstGeom>
          <a:noFill/>
        </p:spPr>
        <p:txBody>
          <a:bodyPr wrap="square" rtlCol="0">
            <a:spAutoFit/>
          </a:bodyPr>
          <a:lstStyle/>
          <a:p>
            <a:r>
              <a:rPr kumimoji="1" lang="ja-JP" altLang="en-US" sz="1400" dirty="0"/>
              <a:t>（　　）及び評価の視点は削除してください。</a:t>
            </a:r>
            <a:endParaRPr kumimoji="1" lang="en-US" altLang="ja-JP" sz="1400" dirty="0"/>
          </a:p>
        </p:txBody>
      </p:sp>
      <p:sp>
        <p:nvSpPr>
          <p:cNvPr id="2" name="テキスト ボックス 1">
            <a:extLst>
              <a:ext uri="{FF2B5EF4-FFF2-40B4-BE49-F238E27FC236}">
                <a16:creationId xmlns:a16="http://schemas.microsoft.com/office/drawing/2014/main" id="{7DEF5A1A-6226-1B3B-F153-493187A39864}"/>
              </a:ext>
            </a:extLst>
          </p:cNvPr>
          <p:cNvSpPr txBox="1"/>
          <p:nvPr/>
        </p:nvSpPr>
        <p:spPr>
          <a:xfrm>
            <a:off x="6727971" y="260193"/>
            <a:ext cx="2516697" cy="369332"/>
          </a:xfrm>
          <a:prstGeom prst="rect">
            <a:avLst/>
          </a:prstGeom>
          <a:noFill/>
        </p:spPr>
        <p:txBody>
          <a:bodyPr wrap="square" rtlCol="0">
            <a:spAutoFit/>
          </a:bodyPr>
          <a:lstStyle/>
          <a:p>
            <a:pPr algn="r"/>
            <a:r>
              <a:rPr kumimoji="1" lang="ja-JP" altLang="en-US" dirty="0"/>
              <a:t>（２ページ以内）</a:t>
            </a:r>
          </a:p>
        </p:txBody>
      </p:sp>
      <p:sp>
        <p:nvSpPr>
          <p:cNvPr id="5" name="テキスト ボックス 4">
            <a:extLst>
              <a:ext uri="{FF2B5EF4-FFF2-40B4-BE49-F238E27FC236}">
                <a16:creationId xmlns:a16="http://schemas.microsoft.com/office/drawing/2014/main" id="{59D866A8-5295-6076-6E7F-0F836401BE7D}"/>
              </a:ext>
            </a:extLst>
          </p:cNvPr>
          <p:cNvSpPr txBox="1"/>
          <p:nvPr/>
        </p:nvSpPr>
        <p:spPr>
          <a:xfrm>
            <a:off x="528507" y="3745003"/>
            <a:ext cx="8548381" cy="369332"/>
          </a:xfrm>
          <a:prstGeom prst="rect">
            <a:avLst/>
          </a:prstGeom>
          <a:noFill/>
        </p:spPr>
        <p:txBody>
          <a:bodyPr wrap="square" rtlCol="0">
            <a:spAutoFit/>
          </a:bodyPr>
          <a:lstStyle/>
          <a:p>
            <a:pPr algn="ctr"/>
            <a:r>
              <a:rPr kumimoji="1" lang="ja-JP" altLang="en-US" dirty="0"/>
              <a:t>（模式図やイラスト等による表現は可能とする。）</a:t>
            </a:r>
            <a:endParaRPr kumimoji="1" lang="en-US" altLang="ja-JP" dirty="0"/>
          </a:p>
        </p:txBody>
      </p:sp>
    </p:spTree>
    <p:extLst>
      <p:ext uri="{BB962C8B-B14F-4D97-AF65-F5344CB8AC3E}">
        <p14:creationId xmlns:p14="http://schemas.microsoft.com/office/powerpoint/2010/main" val="3663142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23786341-2D11-80C8-8946-04FD0226B083}"/>
              </a:ext>
            </a:extLst>
          </p:cNvPr>
          <p:cNvSpPr txBox="1"/>
          <p:nvPr/>
        </p:nvSpPr>
        <p:spPr>
          <a:xfrm>
            <a:off x="528507" y="858703"/>
            <a:ext cx="8548381" cy="1384995"/>
          </a:xfrm>
          <a:prstGeom prst="rect">
            <a:avLst/>
          </a:prstGeom>
          <a:noFill/>
        </p:spPr>
        <p:txBody>
          <a:bodyPr wrap="square" rtlCol="0">
            <a:spAutoFit/>
          </a:bodyPr>
          <a:lstStyle/>
          <a:p>
            <a:r>
              <a:rPr kumimoji="1" lang="ja-JP" altLang="en-US" sz="1400" dirty="0"/>
              <a:t>■事業実施体制</a:t>
            </a:r>
            <a:endParaRPr kumimoji="1" lang="en-US" altLang="ja-JP" sz="1400" dirty="0"/>
          </a:p>
          <a:p>
            <a:r>
              <a:rPr kumimoji="1" lang="ja-JP" altLang="en-US" sz="1400" dirty="0"/>
              <a:t>（考え方を箇条書きで記載してください。）</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p>
        </p:txBody>
      </p:sp>
      <p:sp>
        <p:nvSpPr>
          <p:cNvPr id="6" name="テキスト ボックス 5">
            <a:extLst>
              <a:ext uri="{FF2B5EF4-FFF2-40B4-BE49-F238E27FC236}">
                <a16:creationId xmlns:a16="http://schemas.microsoft.com/office/drawing/2014/main" id="{D9BC8FE3-7142-8757-946F-315C93F48F46}"/>
              </a:ext>
            </a:extLst>
          </p:cNvPr>
          <p:cNvSpPr txBox="1"/>
          <p:nvPr/>
        </p:nvSpPr>
        <p:spPr>
          <a:xfrm>
            <a:off x="528507" y="288253"/>
            <a:ext cx="6971251" cy="369332"/>
          </a:xfrm>
          <a:prstGeom prst="rect">
            <a:avLst/>
          </a:prstGeom>
          <a:noFill/>
        </p:spPr>
        <p:txBody>
          <a:bodyPr wrap="square" rtlCol="0">
            <a:spAutoFit/>
          </a:bodyPr>
          <a:lstStyle/>
          <a:p>
            <a:r>
              <a:rPr kumimoji="1" lang="ja-JP" altLang="en-US" dirty="0"/>
              <a:t>事業実施体制</a:t>
            </a:r>
            <a:endParaRPr kumimoji="1" lang="ja-JP" altLang="en-US" sz="2800" dirty="0"/>
          </a:p>
        </p:txBody>
      </p:sp>
      <p:cxnSp>
        <p:nvCxnSpPr>
          <p:cNvPr id="3" name="直線コネクタ 2">
            <a:extLst>
              <a:ext uri="{FF2B5EF4-FFF2-40B4-BE49-F238E27FC236}">
                <a16:creationId xmlns:a16="http://schemas.microsoft.com/office/drawing/2014/main" id="{827F2B83-687D-6139-37D7-CA268D1E5997}"/>
              </a:ext>
            </a:extLst>
          </p:cNvPr>
          <p:cNvCxnSpPr/>
          <p:nvPr/>
        </p:nvCxnSpPr>
        <p:spPr>
          <a:xfrm>
            <a:off x="360727" y="657585"/>
            <a:ext cx="8716161" cy="0"/>
          </a:xfrm>
          <a:prstGeom prst="line">
            <a:avLst/>
          </a:prstGeom>
          <a:ln w="34925">
            <a:solidFill>
              <a:srgbClr val="00B0F0"/>
            </a:solidFill>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0117B737-9DBA-60F7-57CF-B912F6964424}"/>
              </a:ext>
            </a:extLst>
          </p:cNvPr>
          <p:cNvSpPr txBox="1"/>
          <p:nvPr/>
        </p:nvSpPr>
        <p:spPr>
          <a:xfrm>
            <a:off x="528508" y="6046527"/>
            <a:ext cx="8716162" cy="523220"/>
          </a:xfrm>
          <a:prstGeom prst="rect">
            <a:avLst/>
          </a:prstGeom>
          <a:noFill/>
          <a:ln>
            <a:solidFill>
              <a:srgbClr val="00B0F0"/>
            </a:solidFill>
          </a:ln>
        </p:spPr>
        <p:txBody>
          <a:bodyPr wrap="square" rtlCol="0">
            <a:spAutoFit/>
          </a:bodyPr>
          <a:lstStyle/>
          <a:p>
            <a:r>
              <a:rPr kumimoji="1" lang="ja-JP" altLang="en-US" sz="1400" dirty="0"/>
              <a:t>評価の視点</a:t>
            </a:r>
            <a:endParaRPr kumimoji="1" lang="en-US" altLang="ja-JP" sz="1400" dirty="0"/>
          </a:p>
          <a:p>
            <a:r>
              <a:rPr kumimoji="1" lang="ja-JP" altLang="en-US" sz="1400" dirty="0"/>
              <a:t>・特別目的会社の組織計画は優れているか。</a:t>
            </a:r>
            <a:endParaRPr kumimoji="1" lang="ja-JP" altLang="en-US" sz="2000" dirty="0"/>
          </a:p>
        </p:txBody>
      </p:sp>
      <p:sp>
        <p:nvSpPr>
          <p:cNvPr id="12" name="テキスト ボックス 11">
            <a:extLst>
              <a:ext uri="{FF2B5EF4-FFF2-40B4-BE49-F238E27FC236}">
                <a16:creationId xmlns:a16="http://schemas.microsoft.com/office/drawing/2014/main" id="{2F2B7E0B-1857-1EE1-F289-7DB7F0876464}"/>
              </a:ext>
            </a:extLst>
          </p:cNvPr>
          <p:cNvSpPr txBox="1"/>
          <p:nvPr/>
        </p:nvSpPr>
        <p:spPr>
          <a:xfrm>
            <a:off x="590549" y="5659562"/>
            <a:ext cx="8654119" cy="461665"/>
          </a:xfrm>
          <a:prstGeom prst="rect">
            <a:avLst/>
          </a:prstGeom>
          <a:noFill/>
        </p:spPr>
        <p:txBody>
          <a:bodyPr wrap="square" rtlCol="0">
            <a:spAutoFit/>
          </a:bodyPr>
          <a:lstStyle/>
          <a:p>
            <a:r>
              <a:rPr kumimoji="1" lang="en-US" altLang="ja-JP" sz="1200" dirty="0"/>
              <a:t>※</a:t>
            </a:r>
            <a:r>
              <a:rPr kumimoji="1" lang="ja-JP" altLang="en-US" sz="1200" dirty="0"/>
              <a:t>法人の名称は記載しないこと。代表法人を除く構成員は、様式</a:t>
            </a:r>
            <a:r>
              <a:rPr kumimoji="1" lang="en-US" altLang="ja-JP" sz="1200" dirty="0"/>
              <a:t>15</a:t>
            </a:r>
            <a:r>
              <a:rPr kumimoji="1" lang="ja-JP" altLang="en-US" sz="1200" dirty="0"/>
              <a:t>の構成員記号（アルファベット）と統一させること。</a:t>
            </a:r>
            <a:endParaRPr kumimoji="1" lang="en-US" altLang="ja-JP" sz="1200" dirty="0"/>
          </a:p>
          <a:p>
            <a:r>
              <a:rPr kumimoji="1" lang="ja-JP" altLang="en-US" sz="1200" dirty="0"/>
              <a:t>　各責任者は重複してよい。</a:t>
            </a:r>
          </a:p>
        </p:txBody>
      </p:sp>
      <p:sp>
        <p:nvSpPr>
          <p:cNvPr id="13" name="テキスト ボックス 12">
            <a:extLst>
              <a:ext uri="{FF2B5EF4-FFF2-40B4-BE49-F238E27FC236}">
                <a16:creationId xmlns:a16="http://schemas.microsoft.com/office/drawing/2014/main" id="{D9920D4A-4998-4729-20DD-2B1F5E18142E}"/>
              </a:ext>
            </a:extLst>
          </p:cNvPr>
          <p:cNvSpPr txBox="1"/>
          <p:nvPr/>
        </p:nvSpPr>
        <p:spPr>
          <a:xfrm>
            <a:off x="590549" y="2317459"/>
            <a:ext cx="6032887" cy="338554"/>
          </a:xfrm>
          <a:prstGeom prst="rect">
            <a:avLst/>
          </a:prstGeom>
          <a:noFill/>
        </p:spPr>
        <p:txBody>
          <a:bodyPr wrap="square" rtlCol="0">
            <a:spAutoFit/>
          </a:bodyPr>
          <a:lstStyle/>
          <a:p>
            <a:r>
              <a:rPr kumimoji="1" lang="ja-JP" altLang="en-US" sz="1600" dirty="0"/>
              <a:t>表　統括管理責任者・各業務の責任者の業務実績、保有資格</a:t>
            </a:r>
          </a:p>
        </p:txBody>
      </p:sp>
      <p:sp>
        <p:nvSpPr>
          <p:cNvPr id="14" name="テキスト ボックス 13">
            <a:extLst>
              <a:ext uri="{FF2B5EF4-FFF2-40B4-BE49-F238E27FC236}">
                <a16:creationId xmlns:a16="http://schemas.microsoft.com/office/drawing/2014/main" id="{BC66C83D-69D8-C5ED-3EF8-3B0D8442758D}"/>
              </a:ext>
            </a:extLst>
          </p:cNvPr>
          <p:cNvSpPr txBox="1"/>
          <p:nvPr/>
        </p:nvSpPr>
        <p:spPr>
          <a:xfrm>
            <a:off x="528507" y="6525139"/>
            <a:ext cx="8548381" cy="307777"/>
          </a:xfrm>
          <a:prstGeom prst="rect">
            <a:avLst/>
          </a:prstGeom>
          <a:noFill/>
        </p:spPr>
        <p:txBody>
          <a:bodyPr wrap="square" rtlCol="0">
            <a:spAutoFit/>
          </a:bodyPr>
          <a:lstStyle/>
          <a:p>
            <a:r>
              <a:rPr kumimoji="1" lang="ja-JP" altLang="en-US" sz="1400" dirty="0"/>
              <a:t>（　　）及び評価の視点は削除してください。</a:t>
            </a:r>
            <a:endParaRPr kumimoji="1" lang="en-US" altLang="ja-JP" sz="1400" dirty="0"/>
          </a:p>
        </p:txBody>
      </p:sp>
      <p:sp>
        <p:nvSpPr>
          <p:cNvPr id="2" name="テキスト ボックス 1">
            <a:extLst>
              <a:ext uri="{FF2B5EF4-FFF2-40B4-BE49-F238E27FC236}">
                <a16:creationId xmlns:a16="http://schemas.microsoft.com/office/drawing/2014/main" id="{D5C044C0-C3C2-190A-E7BC-165262DF458B}"/>
              </a:ext>
            </a:extLst>
          </p:cNvPr>
          <p:cNvSpPr txBox="1"/>
          <p:nvPr/>
        </p:nvSpPr>
        <p:spPr>
          <a:xfrm>
            <a:off x="6727971" y="260193"/>
            <a:ext cx="2516697" cy="369332"/>
          </a:xfrm>
          <a:prstGeom prst="rect">
            <a:avLst/>
          </a:prstGeom>
          <a:noFill/>
        </p:spPr>
        <p:txBody>
          <a:bodyPr wrap="square" rtlCol="0">
            <a:spAutoFit/>
          </a:bodyPr>
          <a:lstStyle/>
          <a:p>
            <a:pPr algn="r"/>
            <a:r>
              <a:rPr kumimoji="1" lang="ja-JP" altLang="en-US" dirty="0"/>
              <a:t>（２ページ以内）</a:t>
            </a:r>
          </a:p>
        </p:txBody>
      </p:sp>
      <p:sp>
        <p:nvSpPr>
          <p:cNvPr id="4" name="テキスト ボックス 3">
            <a:extLst>
              <a:ext uri="{FF2B5EF4-FFF2-40B4-BE49-F238E27FC236}">
                <a16:creationId xmlns:a16="http://schemas.microsoft.com/office/drawing/2014/main" id="{DEF25872-651C-5DEB-E402-96507870ECBA}"/>
              </a:ext>
            </a:extLst>
          </p:cNvPr>
          <p:cNvSpPr txBox="1"/>
          <p:nvPr/>
        </p:nvSpPr>
        <p:spPr>
          <a:xfrm>
            <a:off x="2369636" y="3949137"/>
            <a:ext cx="4750177" cy="646331"/>
          </a:xfrm>
          <a:prstGeom prst="rect">
            <a:avLst/>
          </a:prstGeom>
          <a:noFill/>
        </p:spPr>
        <p:txBody>
          <a:bodyPr wrap="square" rtlCol="0">
            <a:spAutoFit/>
          </a:bodyPr>
          <a:lstStyle/>
          <a:p>
            <a:pPr algn="ctr"/>
            <a:r>
              <a:rPr kumimoji="1" lang="en-US" altLang="ja-JP" dirty="0"/>
              <a:t>SPC</a:t>
            </a:r>
            <a:br>
              <a:rPr kumimoji="1" lang="en-US" altLang="ja-JP" dirty="0"/>
            </a:br>
            <a:r>
              <a:rPr kumimoji="1" lang="ja-JP" altLang="en-US" dirty="0"/>
              <a:t>の組織体制図</a:t>
            </a:r>
          </a:p>
        </p:txBody>
      </p:sp>
      <p:sp>
        <p:nvSpPr>
          <p:cNvPr id="5" name="正方形/長方形 4">
            <a:extLst>
              <a:ext uri="{FF2B5EF4-FFF2-40B4-BE49-F238E27FC236}">
                <a16:creationId xmlns:a16="http://schemas.microsoft.com/office/drawing/2014/main" id="{C48B3B71-4900-2D46-F93C-7899D5EC44B3}"/>
              </a:ext>
            </a:extLst>
          </p:cNvPr>
          <p:cNvSpPr/>
          <p:nvPr/>
        </p:nvSpPr>
        <p:spPr>
          <a:xfrm>
            <a:off x="612396" y="2630663"/>
            <a:ext cx="8388481" cy="298700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09297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23786341-2D11-80C8-8946-04FD0226B083}"/>
              </a:ext>
            </a:extLst>
          </p:cNvPr>
          <p:cNvSpPr txBox="1"/>
          <p:nvPr/>
        </p:nvSpPr>
        <p:spPr>
          <a:xfrm>
            <a:off x="528507" y="858703"/>
            <a:ext cx="8548381" cy="1384995"/>
          </a:xfrm>
          <a:prstGeom prst="rect">
            <a:avLst/>
          </a:prstGeom>
          <a:noFill/>
        </p:spPr>
        <p:txBody>
          <a:bodyPr wrap="square" rtlCol="0">
            <a:spAutoFit/>
          </a:bodyPr>
          <a:lstStyle/>
          <a:p>
            <a:r>
              <a:rPr kumimoji="1" lang="ja-JP" altLang="en-US" sz="1400" dirty="0"/>
              <a:t>■収支計画の前提条件</a:t>
            </a:r>
            <a:endParaRPr kumimoji="1" lang="en-US" altLang="ja-JP" sz="1400" dirty="0"/>
          </a:p>
          <a:p>
            <a:r>
              <a:rPr kumimoji="1" lang="ja-JP" altLang="en-US" sz="1400" dirty="0"/>
              <a:t>（箇条書きで記載してください。）</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p>
        </p:txBody>
      </p:sp>
      <p:sp>
        <p:nvSpPr>
          <p:cNvPr id="6" name="テキスト ボックス 5">
            <a:extLst>
              <a:ext uri="{FF2B5EF4-FFF2-40B4-BE49-F238E27FC236}">
                <a16:creationId xmlns:a16="http://schemas.microsoft.com/office/drawing/2014/main" id="{D9BC8FE3-7142-8757-946F-315C93F48F46}"/>
              </a:ext>
            </a:extLst>
          </p:cNvPr>
          <p:cNvSpPr txBox="1"/>
          <p:nvPr/>
        </p:nvSpPr>
        <p:spPr>
          <a:xfrm>
            <a:off x="528507" y="288253"/>
            <a:ext cx="6971251" cy="369332"/>
          </a:xfrm>
          <a:prstGeom prst="rect">
            <a:avLst/>
          </a:prstGeom>
          <a:noFill/>
        </p:spPr>
        <p:txBody>
          <a:bodyPr wrap="square" rtlCol="0">
            <a:spAutoFit/>
          </a:bodyPr>
          <a:lstStyle/>
          <a:p>
            <a:r>
              <a:rPr kumimoji="1" lang="ja-JP" altLang="en-US" dirty="0"/>
              <a:t>収支計画</a:t>
            </a:r>
            <a:endParaRPr kumimoji="1" lang="ja-JP" altLang="en-US" sz="2800" dirty="0"/>
          </a:p>
        </p:txBody>
      </p:sp>
      <p:cxnSp>
        <p:nvCxnSpPr>
          <p:cNvPr id="3" name="直線コネクタ 2">
            <a:extLst>
              <a:ext uri="{FF2B5EF4-FFF2-40B4-BE49-F238E27FC236}">
                <a16:creationId xmlns:a16="http://schemas.microsoft.com/office/drawing/2014/main" id="{827F2B83-687D-6139-37D7-CA268D1E5997}"/>
              </a:ext>
            </a:extLst>
          </p:cNvPr>
          <p:cNvCxnSpPr/>
          <p:nvPr/>
        </p:nvCxnSpPr>
        <p:spPr>
          <a:xfrm>
            <a:off x="360727" y="657585"/>
            <a:ext cx="8716161" cy="0"/>
          </a:xfrm>
          <a:prstGeom prst="line">
            <a:avLst/>
          </a:prstGeom>
          <a:ln w="34925">
            <a:solidFill>
              <a:srgbClr val="00B0F0"/>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BC66C83D-69D8-C5ED-3EF8-3B0D8442758D}"/>
              </a:ext>
            </a:extLst>
          </p:cNvPr>
          <p:cNvSpPr txBox="1"/>
          <p:nvPr/>
        </p:nvSpPr>
        <p:spPr>
          <a:xfrm>
            <a:off x="4333875" y="6360816"/>
            <a:ext cx="8548381" cy="307777"/>
          </a:xfrm>
          <a:prstGeom prst="rect">
            <a:avLst/>
          </a:prstGeom>
          <a:noFill/>
        </p:spPr>
        <p:txBody>
          <a:bodyPr wrap="square" rtlCol="0">
            <a:spAutoFit/>
          </a:bodyPr>
          <a:lstStyle/>
          <a:p>
            <a:r>
              <a:rPr kumimoji="1" lang="ja-JP" altLang="en-US" sz="1400" dirty="0"/>
              <a:t>（　　）及び評価の視点は削除してください。</a:t>
            </a:r>
            <a:endParaRPr kumimoji="1" lang="en-US" altLang="ja-JP" sz="1400" dirty="0"/>
          </a:p>
        </p:txBody>
      </p:sp>
      <p:sp>
        <p:nvSpPr>
          <p:cNvPr id="2" name="テキスト ボックス 1">
            <a:extLst>
              <a:ext uri="{FF2B5EF4-FFF2-40B4-BE49-F238E27FC236}">
                <a16:creationId xmlns:a16="http://schemas.microsoft.com/office/drawing/2014/main" id="{46934EAC-E5F1-79ED-C30B-FE5F58EB6CA3}"/>
              </a:ext>
            </a:extLst>
          </p:cNvPr>
          <p:cNvSpPr txBox="1"/>
          <p:nvPr/>
        </p:nvSpPr>
        <p:spPr>
          <a:xfrm>
            <a:off x="6727971" y="260193"/>
            <a:ext cx="2516697" cy="369332"/>
          </a:xfrm>
          <a:prstGeom prst="rect">
            <a:avLst/>
          </a:prstGeom>
          <a:noFill/>
        </p:spPr>
        <p:txBody>
          <a:bodyPr wrap="square" rtlCol="0">
            <a:spAutoFit/>
          </a:bodyPr>
          <a:lstStyle/>
          <a:p>
            <a:pPr algn="r"/>
            <a:r>
              <a:rPr kumimoji="1" lang="ja-JP" altLang="en-US" dirty="0"/>
              <a:t>（２ページ以内）</a:t>
            </a:r>
          </a:p>
        </p:txBody>
      </p:sp>
      <p:sp>
        <p:nvSpPr>
          <p:cNvPr id="4" name="テキスト ボックス 3">
            <a:extLst>
              <a:ext uri="{FF2B5EF4-FFF2-40B4-BE49-F238E27FC236}">
                <a16:creationId xmlns:a16="http://schemas.microsoft.com/office/drawing/2014/main" id="{6B1DF9A4-F5EB-3288-AE0E-D5D7E9A39863}"/>
              </a:ext>
            </a:extLst>
          </p:cNvPr>
          <p:cNvSpPr txBox="1"/>
          <p:nvPr/>
        </p:nvSpPr>
        <p:spPr>
          <a:xfrm>
            <a:off x="449580" y="5209017"/>
            <a:ext cx="9164203" cy="30777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収支計画の詳細は、様式</a:t>
            </a:r>
            <a:r>
              <a:rPr kumimoji="1" lang="en-US" altLang="ja-JP" sz="1400" dirty="0">
                <a:solidFill>
                  <a:srgbClr val="FF0000"/>
                </a:solidFill>
              </a:rPr>
              <a:t>19</a:t>
            </a:r>
            <a:r>
              <a:rPr kumimoji="1" lang="ja-JP" altLang="en-US" sz="1400" dirty="0">
                <a:solidFill>
                  <a:srgbClr val="FF0000"/>
                </a:solidFill>
              </a:rPr>
              <a:t>に記載すること。</a:t>
            </a:r>
            <a:endParaRPr kumimoji="1" lang="en-US" altLang="ja-JP" sz="1400" dirty="0">
              <a:solidFill>
                <a:srgbClr val="FF0000"/>
              </a:solidFill>
            </a:endParaRPr>
          </a:p>
        </p:txBody>
      </p:sp>
      <p:sp>
        <p:nvSpPr>
          <p:cNvPr id="5" name="テキスト ボックス 4">
            <a:extLst>
              <a:ext uri="{FF2B5EF4-FFF2-40B4-BE49-F238E27FC236}">
                <a16:creationId xmlns:a16="http://schemas.microsoft.com/office/drawing/2014/main" id="{0CFD0BB9-1455-4668-4399-2F5CE02FCE50}"/>
              </a:ext>
            </a:extLst>
          </p:cNvPr>
          <p:cNvSpPr txBox="1"/>
          <p:nvPr/>
        </p:nvSpPr>
        <p:spPr>
          <a:xfrm>
            <a:off x="528508" y="5677195"/>
            <a:ext cx="9085275" cy="523220"/>
          </a:xfrm>
          <a:prstGeom prst="rect">
            <a:avLst/>
          </a:prstGeom>
          <a:noFill/>
          <a:ln>
            <a:solidFill>
              <a:srgbClr val="00B0F0"/>
            </a:solidFill>
          </a:ln>
        </p:spPr>
        <p:txBody>
          <a:bodyPr wrap="square" rtlCol="0">
            <a:spAutoFit/>
          </a:bodyPr>
          <a:lstStyle/>
          <a:p>
            <a:r>
              <a:rPr kumimoji="1" lang="ja-JP" altLang="en-US" sz="1400" dirty="0"/>
              <a:t>評価の視点</a:t>
            </a:r>
            <a:endParaRPr kumimoji="1" lang="en-US" altLang="ja-JP" sz="1400" dirty="0"/>
          </a:p>
          <a:p>
            <a:r>
              <a:rPr kumimoji="1" lang="ja-JP" altLang="en-US" sz="1400" dirty="0"/>
              <a:t>・収支計画の前提条件と根拠が明確で説得力があるか。</a:t>
            </a:r>
            <a:endParaRPr kumimoji="1" lang="ja-JP" altLang="en-US" sz="2000" dirty="0"/>
          </a:p>
        </p:txBody>
      </p:sp>
      <p:sp>
        <p:nvSpPr>
          <p:cNvPr id="8" name="テキスト ボックス 7">
            <a:extLst>
              <a:ext uri="{FF2B5EF4-FFF2-40B4-BE49-F238E27FC236}">
                <a16:creationId xmlns:a16="http://schemas.microsoft.com/office/drawing/2014/main" id="{9BB6B9E6-8A7C-1471-C5A9-2976A4B14391}"/>
              </a:ext>
            </a:extLst>
          </p:cNvPr>
          <p:cNvSpPr txBox="1"/>
          <p:nvPr/>
        </p:nvSpPr>
        <p:spPr>
          <a:xfrm>
            <a:off x="528507" y="3685101"/>
            <a:ext cx="8548381" cy="369332"/>
          </a:xfrm>
          <a:prstGeom prst="rect">
            <a:avLst/>
          </a:prstGeom>
          <a:noFill/>
        </p:spPr>
        <p:txBody>
          <a:bodyPr wrap="square" rtlCol="0">
            <a:spAutoFit/>
          </a:bodyPr>
          <a:lstStyle/>
          <a:p>
            <a:pPr algn="ctr"/>
            <a:r>
              <a:rPr kumimoji="1" lang="ja-JP" altLang="en-US" dirty="0"/>
              <a:t>（模式図やイラスト等による表現は可能とする。）</a:t>
            </a:r>
            <a:endParaRPr kumimoji="1" lang="en-US" altLang="ja-JP" dirty="0"/>
          </a:p>
        </p:txBody>
      </p:sp>
    </p:spTree>
    <p:extLst>
      <p:ext uri="{BB962C8B-B14F-4D97-AF65-F5344CB8AC3E}">
        <p14:creationId xmlns:p14="http://schemas.microsoft.com/office/powerpoint/2010/main" val="3020825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23786341-2D11-80C8-8946-04FD0226B083}"/>
              </a:ext>
            </a:extLst>
          </p:cNvPr>
          <p:cNvSpPr txBox="1"/>
          <p:nvPr/>
        </p:nvSpPr>
        <p:spPr>
          <a:xfrm>
            <a:off x="528507" y="858703"/>
            <a:ext cx="8548381" cy="1384995"/>
          </a:xfrm>
          <a:prstGeom prst="rect">
            <a:avLst/>
          </a:prstGeom>
          <a:noFill/>
        </p:spPr>
        <p:txBody>
          <a:bodyPr wrap="square" rtlCol="0">
            <a:spAutoFit/>
          </a:bodyPr>
          <a:lstStyle/>
          <a:p>
            <a:r>
              <a:rPr kumimoji="1" lang="ja-JP" altLang="en-US" sz="1400" dirty="0"/>
              <a:t>■根拠</a:t>
            </a:r>
            <a:endParaRPr kumimoji="1" lang="en-US" altLang="ja-JP" sz="1400" dirty="0"/>
          </a:p>
          <a:p>
            <a:r>
              <a:rPr kumimoji="1" lang="ja-JP" altLang="en-US" sz="1400" dirty="0"/>
              <a:t>（箇条書きで記載してください。）</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p>
        </p:txBody>
      </p:sp>
      <p:sp>
        <p:nvSpPr>
          <p:cNvPr id="6" name="テキスト ボックス 5">
            <a:extLst>
              <a:ext uri="{FF2B5EF4-FFF2-40B4-BE49-F238E27FC236}">
                <a16:creationId xmlns:a16="http://schemas.microsoft.com/office/drawing/2014/main" id="{D9BC8FE3-7142-8757-946F-315C93F48F46}"/>
              </a:ext>
            </a:extLst>
          </p:cNvPr>
          <p:cNvSpPr txBox="1"/>
          <p:nvPr/>
        </p:nvSpPr>
        <p:spPr>
          <a:xfrm>
            <a:off x="528507" y="288253"/>
            <a:ext cx="6971251" cy="369332"/>
          </a:xfrm>
          <a:prstGeom prst="rect">
            <a:avLst/>
          </a:prstGeom>
          <a:noFill/>
        </p:spPr>
        <p:txBody>
          <a:bodyPr wrap="square" rtlCol="0">
            <a:spAutoFit/>
          </a:bodyPr>
          <a:lstStyle/>
          <a:p>
            <a:r>
              <a:rPr kumimoji="1" lang="ja-JP" altLang="en-US" dirty="0"/>
              <a:t>収支計画</a:t>
            </a:r>
            <a:endParaRPr kumimoji="1" lang="ja-JP" altLang="en-US" sz="2800" dirty="0"/>
          </a:p>
        </p:txBody>
      </p:sp>
      <p:cxnSp>
        <p:nvCxnSpPr>
          <p:cNvPr id="3" name="直線コネクタ 2">
            <a:extLst>
              <a:ext uri="{FF2B5EF4-FFF2-40B4-BE49-F238E27FC236}">
                <a16:creationId xmlns:a16="http://schemas.microsoft.com/office/drawing/2014/main" id="{827F2B83-687D-6139-37D7-CA268D1E5997}"/>
              </a:ext>
            </a:extLst>
          </p:cNvPr>
          <p:cNvCxnSpPr/>
          <p:nvPr/>
        </p:nvCxnSpPr>
        <p:spPr>
          <a:xfrm>
            <a:off x="360727" y="657585"/>
            <a:ext cx="8716161" cy="0"/>
          </a:xfrm>
          <a:prstGeom prst="line">
            <a:avLst/>
          </a:prstGeom>
          <a:ln w="34925">
            <a:solidFill>
              <a:srgbClr val="00B0F0"/>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BC66C83D-69D8-C5ED-3EF8-3B0D8442758D}"/>
              </a:ext>
            </a:extLst>
          </p:cNvPr>
          <p:cNvSpPr txBox="1"/>
          <p:nvPr/>
        </p:nvSpPr>
        <p:spPr>
          <a:xfrm>
            <a:off x="4333875" y="6314061"/>
            <a:ext cx="8548381" cy="307777"/>
          </a:xfrm>
          <a:prstGeom prst="rect">
            <a:avLst/>
          </a:prstGeom>
          <a:noFill/>
        </p:spPr>
        <p:txBody>
          <a:bodyPr wrap="square" rtlCol="0">
            <a:spAutoFit/>
          </a:bodyPr>
          <a:lstStyle/>
          <a:p>
            <a:r>
              <a:rPr kumimoji="1" lang="ja-JP" altLang="en-US" sz="1400" dirty="0"/>
              <a:t>（　　）及び評価の視点は削除してください。</a:t>
            </a:r>
            <a:endParaRPr kumimoji="1" lang="en-US" altLang="ja-JP" sz="1400" dirty="0"/>
          </a:p>
        </p:txBody>
      </p:sp>
      <p:sp>
        <p:nvSpPr>
          <p:cNvPr id="2" name="テキスト ボックス 1">
            <a:extLst>
              <a:ext uri="{FF2B5EF4-FFF2-40B4-BE49-F238E27FC236}">
                <a16:creationId xmlns:a16="http://schemas.microsoft.com/office/drawing/2014/main" id="{46934EAC-E5F1-79ED-C30B-FE5F58EB6CA3}"/>
              </a:ext>
            </a:extLst>
          </p:cNvPr>
          <p:cNvSpPr txBox="1"/>
          <p:nvPr/>
        </p:nvSpPr>
        <p:spPr>
          <a:xfrm>
            <a:off x="6727971" y="260193"/>
            <a:ext cx="2516697" cy="369332"/>
          </a:xfrm>
          <a:prstGeom prst="rect">
            <a:avLst/>
          </a:prstGeom>
          <a:noFill/>
        </p:spPr>
        <p:txBody>
          <a:bodyPr wrap="square" rtlCol="0">
            <a:spAutoFit/>
          </a:bodyPr>
          <a:lstStyle/>
          <a:p>
            <a:pPr algn="r"/>
            <a:r>
              <a:rPr kumimoji="1" lang="ja-JP" altLang="en-US" dirty="0"/>
              <a:t>（２ページ以内）</a:t>
            </a:r>
          </a:p>
        </p:txBody>
      </p:sp>
      <p:sp>
        <p:nvSpPr>
          <p:cNvPr id="8" name="テキスト ボックス 7">
            <a:extLst>
              <a:ext uri="{FF2B5EF4-FFF2-40B4-BE49-F238E27FC236}">
                <a16:creationId xmlns:a16="http://schemas.microsoft.com/office/drawing/2014/main" id="{25CDE1A6-6ACA-E873-FF75-B5310FEA204A}"/>
              </a:ext>
            </a:extLst>
          </p:cNvPr>
          <p:cNvSpPr txBox="1"/>
          <p:nvPr/>
        </p:nvSpPr>
        <p:spPr>
          <a:xfrm>
            <a:off x="528507" y="3685101"/>
            <a:ext cx="8548381" cy="369332"/>
          </a:xfrm>
          <a:prstGeom prst="rect">
            <a:avLst/>
          </a:prstGeom>
          <a:noFill/>
        </p:spPr>
        <p:txBody>
          <a:bodyPr wrap="square" rtlCol="0">
            <a:spAutoFit/>
          </a:bodyPr>
          <a:lstStyle/>
          <a:p>
            <a:pPr algn="ctr"/>
            <a:r>
              <a:rPr kumimoji="1" lang="ja-JP" altLang="en-US" dirty="0"/>
              <a:t>（模式図やイラスト等による表現は可能とする。）</a:t>
            </a:r>
            <a:endParaRPr kumimoji="1" lang="en-US" altLang="ja-JP" dirty="0"/>
          </a:p>
        </p:txBody>
      </p:sp>
      <p:sp>
        <p:nvSpPr>
          <p:cNvPr id="9" name="テキスト ボックス 8">
            <a:extLst>
              <a:ext uri="{FF2B5EF4-FFF2-40B4-BE49-F238E27FC236}">
                <a16:creationId xmlns:a16="http://schemas.microsoft.com/office/drawing/2014/main" id="{5B4CC65E-3445-685C-A057-B48C9FC9DB3B}"/>
              </a:ext>
            </a:extLst>
          </p:cNvPr>
          <p:cNvSpPr txBox="1"/>
          <p:nvPr/>
        </p:nvSpPr>
        <p:spPr>
          <a:xfrm>
            <a:off x="449580" y="4872657"/>
            <a:ext cx="9164203" cy="30777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収支計画の詳細は、様式</a:t>
            </a:r>
            <a:r>
              <a:rPr kumimoji="1" lang="en-US" altLang="ja-JP" sz="1400" dirty="0">
                <a:solidFill>
                  <a:srgbClr val="FF0000"/>
                </a:solidFill>
              </a:rPr>
              <a:t>19</a:t>
            </a:r>
            <a:r>
              <a:rPr kumimoji="1" lang="ja-JP" altLang="en-US" sz="1400" dirty="0">
                <a:solidFill>
                  <a:srgbClr val="FF0000"/>
                </a:solidFill>
              </a:rPr>
              <a:t>に記載すること。添付資料の作成方法は、「様式集及び記載要領」を確認すること。</a:t>
            </a:r>
            <a:endParaRPr kumimoji="1" lang="en-US" altLang="ja-JP" sz="1400" dirty="0">
              <a:solidFill>
                <a:srgbClr val="FF0000"/>
              </a:solidFill>
            </a:endParaRPr>
          </a:p>
        </p:txBody>
      </p:sp>
      <p:sp>
        <p:nvSpPr>
          <p:cNvPr id="4" name="テキスト ボックス 3">
            <a:extLst>
              <a:ext uri="{FF2B5EF4-FFF2-40B4-BE49-F238E27FC236}">
                <a16:creationId xmlns:a16="http://schemas.microsoft.com/office/drawing/2014/main" id="{9A825B18-DD11-6D69-BC95-26A57A6B0F48}"/>
              </a:ext>
            </a:extLst>
          </p:cNvPr>
          <p:cNvSpPr txBox="1"/>
          <p:nvPr/>
        </p:nvSpPr>
        <p:spPr>
          <a:xfrm>
            <a:off x="528508" y="5790841"/>
            <a:ext cx="9085275" cy="523220"/>
          </a:xfrm>
          <a:prstGeom prst="rect">
            <a:avLst/>
          </a:prstGeom>
          <a:noFill/>
          <a:ln>
            <a:solidFill>
              <a:srgbClr val="00B0F0"/>
            </a:solidFill>
          </a:ln>
        </p:spPr>
        <p:txBody>
          <a:bodyPr wrap="square" rtlCol="0">
            <a:spAutoFit/>
          </a:bodyPr>
          <a:lstStyle/>
          <a:p>
            <a:r>
              <a:rPr kumimoji="1" lang="ja-JP" altLang="en-US" sz="1400" dirty="0"/>
              <a:t>評価の視点</a:t>
            </a:r>
            <a:endParaRPr kumimoji="1" lang="en-US" altLang="ja-JP" sz="1400" dirty="0"/>
          </a:p>
          <a:p>
            <a:r>
              <a:rPr kumimoji="1" lang="ja-JP" altLang="en-US" sz="1400" dirty="0"/>
              <a:t>・収支計画の前提条件と根拠が明確で説得力があるか。</a:t>
            </a:r>
            <a:endParaRPr kumimoji="1" lang="ja-JP" altLang="en-US" sz="2000" dirty="0"/>
          </a:p>
        </p:txBody>
      </p:sp>
    </p:spTree>
    <p:extLst>
      <p:ext uri="{BB962C8B-B14F-4D97-AF65-F5344CB8AC3E}">
        <p14:creationId xmlns:p14="http://schemas.microsoft.com/office/powerpoint/2010/main" val="2557941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D9BC8FE3-7142-8757-946F-315C93F48F46}"/>
              </a:ext>
            </a:extLst>
          </p:cNvPr>
          <p:cNvSpPr txBox="1"/>
          <p:nvPr/>
        </p:nvSpPr>
        <p:spPr>
          <a:xfrm>
            <a:off x="528507" y="288253"/>
            <a:ext cx="6971251" cy="369332"/>
          </a:xfrm>
          <a:prstGeom prst="rect">
            <a:avLst/>
          </a:prstGeom>
          <a:noFill/>
        </p:spPr>
        <p:txBody>
          <a:bodyPr wrap="square" rtlCol="0">
            <a:spAutoFit/>
          </a:bodyPr>
          <a:lstStyle/>
          <a:p>
            <a:r>
              <a:rPr kumimoji="1" lang="ja-JP" altLang="en-US" dirty="0"/>
              <a:t>民間商業機能の提案</a:t>
            </a:r>
            <a:endParaRPr kumimoji="1" lang="ja-JP" altLang="en-US" sz="2800" dirty="0"/>
          </a:p>
        </p:txBody>
      </p:sp>
      <p:cxnSp>
        <p:nvCxnSpPr>
          <p:cNvPr id="3" name="直線コネクタ 2">
            <a:extLst>
              <a:ext uri="{FF2B5EF4-FFF2-40B4-BE49-F238E27FC236}">
                <a16:creationId xmlns:a16="http://schemas.microsoft.com/office/drawing/2014/main" id="{827F2B83-687D-6139-37D7-CA268D1E5997}"/>
              </a:ext>
            </a:extLst>
          </p:cNvPr>
          <p:cNvCxnSpPr/>
          <p:nvPr/>
        </p:nvCxnSpPr>
        <p:spPr>
          <a:xfrm>
            <a:off x="360727" y="657585"/>
            <a:ext cx="8716161" cy="0"/>
          </a:xfrm>
          <a:prstGeom prst="line">
            <a:avLst/>
          </a:prstGeom>
          <a:ln w="34925">
            <a:solidFill>
              <a:srgbClr val="00B0F0"/>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51565899-EB14-FAC0-A695-66B12CEE299F}"/>
              </a:ext>
            </a:extLst>
          </p:cNvPr>
          <p:cNvSpPr txBox="1"/>
          <p:nvPr/>
        </p:nvSpPr>
        <p:spPr>
          <a:xfrm>
            <a:off x="528506" y="5581975"/>
            <a:ext cx="8716162" cy="1169551"/>
          </a:xfrm>
          <a:prstGeom prst="rect">
            <a:avLst/>
          </a:prstGeom>
          <a:noFill/>
          <a:ln>
            <a:solidFill>
              <a:srgbClr val="00B0F0"/>
            </a:solidFill>
          </a:ln>
        </p:spPr>
        <p:txBody>
          <a:bodyPr wrap="square" rtlCol="0">
            <a:spAutoFit/>
          </a:bodyPr>
          <a:lstStyle/>
          <a:p>
            <a:r>
              <a:rPr kumimoji="1" lang="ja-JP" altLang="en-US" sz="1400" dirty="0"/>
              <a:t>評価の視点</a:t>
            </a:r>
            <a:endParaRPr kumimoji="1" lang="en-US" altLang="ja-JP" sz="1400" dirty="0"/>
          </a:p>
          <a:p>
            <a:r>
              <a:rPr kumimoji="1" lang="ja-JP" altLang="en-US" sz="1400" dirty="0"/>
              <a:t>・民間商業施設で行う事業内容として、地場産品や地域産材を積極的に活用する提案がされており、西郷</a:t>
            </a:r>
            <a:endParaRPr kumimoji="1" lang="en-US" altLang="ja-JP" sz="1400" dirty="0"/>
          </a:p>
          <a:p>
            <a:r>
              <a:rPr kumimoji="1" lang="ja-JP" altLang="en-US" sz="1400" dirty="0"/>
              <a:t>　港周辺地区の活性化に寄与できるか（集客力）。</a:t>
            </a:r>
          </a:p>
          <a:p>
            <a:r>
              <a:rPr kumimoji="1" lang="ja-JP" altLang="en-US" sz="1400" dirty="0"/>
              <a:t>・上記提案の具体化に向けた関係者調整が進んでいるか。</a:t>
            </a:r>
          </a:p>
          <a:p>
            <a:r>
              <a:rPr kumimoji="1" lang="ja-JP" altLang="en-US" sz="1400" dirty="0"/>
              <a:t>・総売上に占める地場産品や地域産材の売上比率、地域雇用の割合</a:t>
            </a:r>
          </a:p>
        </p:txBody>
      </p:sp>
      <p:sp>
        <p:nvSpPr>
          <p:cNvPr id="4" name="テキスト ボックス 3">
            <a:extLst>
              <a:ext uri="{FF2B5EF4-FFF2-40B4-BE49-F238E27FC236}">
                <a16:creationId xmlns:a16="http://schemas.microsoft.com/office/drawing/2014/main" id="{B501BD91-5785-1A4E-B0B2-AA887AC083B0}"/>
              </a:ext>
            </a:extLst>
          </p:cNvPr>
          <p:cNvSpPr txBox="1"/>
          <p:nvPr/>
        </p:nvSpPr>
        <p:spPr>
          <a:xfrm>
            <a:off x="528507" y="858703"/>
            <a:ext cx="8548381" cy="1384995"/>
          </a:xfrm>
          <a:prstGeom prst="rect">
            <a:avLst/>
          </a:prstGeom>
          <a:noFill/>
        </p:spPr>
        <p:txBody>
          <a:bodyPr wrap="square" rtlCol="0">
            <a:spAutoFit/>
          </a:bodyPr>
          <a:lstStyle/>
          <a:p>
            <a:r>
              <a:rPr kumimoji="1" lang="ja-JP" altLang="en-US" sz="1400" dirty="0"/>
              <a:t>■民間商業機能の提案</a:t>
            </a:r>
            <a:endParaRPr kumimoji="1" lang="en-US" altLang="ja-JP" sz="1400" dirty="0"/>
          </a:p>
          <a:p>
            <a:r>
              <a:rPr kumimoji="1" lang="ja-JP" altLang="en-US" sz="1400" dirty="0"/>
              <a:t>（箇条書きで記載してください。）</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p:txBody>
      </p:sp>
      <p:sp>
        <p:nvSpPr>
          <p:cNvPr id="5" name="テキスト ボックス 4">
            <a:extLst>
              <a:ext uri="{FF2B5EF4-FFF2-40B4-BE49-F238E27FC236}">
                <a16:creationId xmlns:a16="http://schemas.microsoft.com/office/drawing/2014/main" id="{CB46B91B-588E-B06B-5850-D1A23D6AAAB0}"/>
              </a:ext>
            </a:extLst>
          </p:cNvPr>
          <p:cNvSpPr txBox="1"/>
          <p:nvPr/>
        </p:nvSpPr>
        <p:spPr>
          <a:xfrm>
            <a:off x="6727971" y="260193"/>
            <a:ext cx="2516697" cy="369332"/>
          </a:xfrm>
          <a:prstGeom prst="rect">
            <a:avLst/>
          </a:prstGeom>
          <a:noFill/>
        </p:spPr>
        <p:txBody>
          <a:bodyPr wrap="square" rtlCol="0">
            <a:spAutoFit/>
          </a:bodyPr>
          <a:lstStyle/>
          <a:p>
            <a:pPr algn="r"/>
            <a:r>
              <a:rPr kumimoji="1" lang="ja-JP" altLang="en-US" dirty="0"/>
              <a:t>（４ページ以内）</a:t>
            </a:r>
          </a:p>
        </p:txBody>
      </p:sp>
      <p:sp>
        <p:nvSpPr>
          <p:cNvPr id="8" name="テキスト ボックス 7">
            <a:extLst>
              <a:ext uri="{FF2B5EF4-FFF2-40B4-BE49-F238E27FC236}">
                <a16:creationId xmlns:a16="http://schemas.microsoft.com/office/drawing/2014/main" id="{1E95D42F-C49A-AF5E-D477-FE8B6B0F31A7}"/>
              </a:ext>
            </a:extLst>
          </p:cNvPr>
          <p:cNvSpPr txBox="1"/>
          <p:nvPr/>
        </p:nvSpPr>
        <p:spPr>
          <a:xfrm>
            <a:off x="528507" y="3212008"/>
            <a:ext cx="8548381" cy="369332"/>
          </a:xfrm>
          <a:prstGeom prst="rect">
            <a:avLst/>
          </a:prstGeom>
          <a:noFill/>
        </p:spPr>
        <p:txBody>
          <a:bodyPr wrap="square" rtlCol="0">
            <a:spAutoFit/>
          </a:bodyPr>
          <a:lstStyle/>
          <a:p>
            <a:pPr algn="ctr"/>
            <a:r>
              <a:rPr kumimoji="1" lang="ja-JP" altLang="en-US" dirty="0"/>
              <a:t>（模式図やイラスト等による表現は可能とする。）</a:t>
            </a:r>
            <a:endParaRPr kumimoji="1" lang="en-US" altLang="ja-JP" dirty="0"/>
          </a:p>
        </p:txBody>
      </p:sp>
      <p:sp>
        <p:nvSpPr>
          <p:cNvPr id="9" name="テキスト ボックス 8">
            <a:extLst>
              <a:ext uri="{FF2B5EF4-FFF2-40B4-BE49-F238E27FC236}">
                <a16:creationId xmlns:a16="http://schemas.microsoft.com/office/drawing/2014/main" id="{45C6B942-2D68-09A2-3921-0066223C9B89}"/>
              </a:ext>
            </a:extLst>
          </p:cNvPr>
          <p:cNvSpPr txBox="1"/>
          <p:nvPr/>
        </p:nvSpPr>
        <p:spPr>
          <a:xfrm>
            <a:off x="696287" y="3637280"/>
            <a:ext cx="8548381" cy="923330"/>
          </a:xfrm>
          <a:prstGeom prst="rect">
            <a:avLst/>
          </a:prstGeom>
          <a:noFill/>
        </p:spPr>
        <p:txBody>
          <a:bodyPr wrap="square" rtlCol="0">
            <a:spAutoFit/>
          </a:bodyPr>
          <a:lstStyle/>
          <a:p>
            <a:r>
              <a:rPr kumimoji="1" lang="ja-JP" altLang="en-US" dirty="0"/>
              <a:t>（事業開始時点の機能をイメージできる運営権設定施設のレイアウト図（平面）、イメージ写真の添付も可能です。敷地屋外を使用する場合は、敷地屋外も含めたレイアウト図を添付してください。）</a:t>
            </a:r>
            <a:endParaRPr kumimoji="1" lang="en-US" altLang="ja-JP" dirty="0"/>
          </a:p>
        </p:txBody>
      </p:sp>
      <p:sp>
        <p:nvSpPr>
          <p:cNvPr id="7" name="テキスト ボックス 6">
            <a:extLst>
              <a:ext uri="{FF2B5EF4-FFF2-40B4-BE49-F238E27FC236}">
                <a16:creationId xmlns:a16="http://schemas.microsoft.com/office/drawing/2014/main" id="{D1185521-763E-053E-64A5-AAB8B39808BF}"/>
              </a:ext>
            </a:extLst>
          </p:cNvPr>
          <p:cNvSpPr txBox="1"/>
          <p:nvPr/>
        </p:nvSpPr>
        <p:spPr>
          <a:xfrm>
            <a:off x="528507" y="2817725"/>
            <a:ext cx="8548381" cy="369332"/>
          </a:xfrm>
          <a:prstGeom prst="rect">
            <a:avLst/>
          </a:prstGeom>
          <a:noFill/>
        </p:spPr>
        <p:txBody>
          <a:bodyPr wrap="square" rtlCol="0">
            <a:spAutoFit/>
          </a:bodyPr>
          <a:lstStyle/>
          <a:p>
            <a:pPr algn="ctr"/>
            <a:r>
              <a:rPr kumimoji="1" lang="ja-JP" altLang="en-US" dirty="0"/>
              <a:t>（表や図により、商品及び利用者の域内調達率の下限を表現してください。）</a:t>
            </a:r>
            <a:endParaRPr kumimoji="1" lang="en-US" altLang="ja-JP" dirty="0"/>
          </a:p>
        </p:txBody>
      </p:sp>
    </p:spTree>
    <p:extLst>
      <p:ext uri="{BB962C8B-B14F-4D97-AF65-F5344CB8AC3E}">
        <p14:creationId xmlns:p14="http://schemas.microsoft.com/office/powerpoint/2010/main" val="2791118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827F2B83-687D-6139-37D7-CA268D1E5997}"/>
              </a:ext>
            </a:extLst>
          </p:cNvPr>
          <p:cNvCxnSpPr/>
          <p:nvPr/>
        </p:nvCxnSpPr>
        <p:spPr>
          <a:xfrm>
            <a:off x="360727" y="657585"/>
            <a:ext cx="8716161" cy="0"/>
          </a:xfrm>
          <a:prstGeom prst="line">
            <a:avLst/>
          </a:prstGeom>
          <a:ln w="34925">
            <a:solidFill>
              <a:srgbClr val="00B0F0"/>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B6ED07D8-4F7A-A821-E63E-60346930967D}"/>
              </a:ext>
            </a:extLst>
          </p:cNvPr>
          <p:cNvSpPr txBox="1"/>
          <p:nvPr/>
        </p:nvSpPr>
        <p:spPr>
          <a:xfrm>
            <a:off x="528507" y="858703"/>
            <a:ext cx="8548381" cy="1384995"/>
          </a:xfrm>
          <a:prstGeom prst="rect">
            <a:avLst/>
          </a:prstGeom>
          <a:noFill/>
        </p:spPr>
        <p:txBody>
          <a:bodyPr wrap="square" rtlCol="0">
            <a:spAutoFit/>
          </a:bodyPr>
          <a:lstStyle/>
          <a:p>
            <a:r>
              <a:rPr kumimoji="1" lang="ja-JP" altLang="en-US" sz="1400" dirty="0"/>
              <a:t>■運営及び民間商業機能の改善</a:t>
            </a:r>
            <a:endParaRPr kumimoji="1" lang="en-US" altLang="ja-JP" sz="1400" dirty="0"/>
          </a:p>
          <a:p>
            <a:r>
              <a:rPr kumimoji="1" lang="ja-JP" altLang="en-US" sz="1400" dirty="0"/>
              <a:t>（箇条書きで記載してください。）</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p:txBody>
      </p:sp>
      <p:sp>
        <p:nvSpPr>
          <p:cNvPr id="4" name="テキスト ボックス 3">
            <a:extLst>
              <a:ext uri="{FF2B5EF4-FFF2-40B4-BE49-F238E27FC236}">
                <a16:creationId xmlns:a16="http://schemas.microsoft.com/office/drawing/2014/main" id="{0F8D2B64-FE0A-D821-44E5-258FBDDD2CCB}"/>
              </a:ext>
            </a:extLst>
          </p:cNvPr>
          <p:cNvSpPr txBox="1"/>
          <p:nvPr/>
        </p:nvSpPr>
        <p:spPr>
          <a:xfrm>
            <a:off x="528507" y="6385081"/>
            <a:ext cx="8548381" cy="307777"/>
          </a:xfrm>
          <a:prstGeom prst="rect">
            <a:avLst/>
          </a:prstGeom>
          <a:noFill/>
        </p:spPr>
        <p:txBody>
          <a:bodyPr wrap="square" rtlCol="0">
            <a:spAutoFit/>
          </a:bodyPr>
          <a:lstStyle/>
          <a:p>
            <a:r>
              <a:rPr kumimoji="1" lang="ja-JP" altLang="en-US" sz="1400" dirty="0"/>
              <a:t>（　　）及び評価の視点は削除してください。</a:t>
            </a:r>
            <a:endParaRPr kumimoji="1" lang="en-US" altLang="ja-JP" sz="1400" dirty="0"/>
          </a:p>
        </p:txBody>
      </p:sp>
      <p:sp>
        <p:nvSpPr>
          <p:cNvPr id="7" name="テキスト ボックス 6">
            <a:extLst>
              <a:ext uri="{FF2B5EF4-FFF2-40B4-BE49-F238E27FC236}">
                <a16:creationId xmlns:a16="http://schemas.microsoft.com/office/drawing/2014/main" id="{9987D02F-3381-5DB4-21BE-FFF5E0F85CA1}"/>
              </a:ext>
            </a:extLst>
          </p:cNvPr>
          <p:cNvSpPr txBox="1"/>
          <p:nvPr/>
        </p:nvSpPr>
        <p:spPr>
          <a:xfrm>
            <a:off x="528506" y="5861861"/>
            <a:ext cx="8716162" cy="523220"/>
          </a:xfrm>
          <a:prstGeom prst="rect">
            <a:avLst/>
          </a:prstGeom>
          <a:noFill/>
          <a:ln>
            <a:solidFill>
              <a:srgbClr val="00B0F0"/>
            </a:solidFill>
          </a:ln>
        </p:spPr>
        <p:txBody>
          <a:bodyPr wrap="square" rtlCol="0">
            <a:spAutoFit/>
          </a:bodyPr>
          <a:lstStyle/>
          <a:p>
            <a:r>
              <a:rPr kumimoji="1" lang="ja-JP" altLang="en-US" sz="1400" dirty="0"/>
              <a:t>評価の視点</a:t>
            </a:r>
            <a:endParaRPr kumimoji="1" lang="en-US" altLang="ja-JP" sz="1400" dirty="0"/>
          </a:p>
          <a:p>
            <a:r>
              <a:rPr kumimoji="1" lang="ja-JP" altLang="en-US" sz="1400" dirty="0"/>
              <a:t>・民間商業施設で行う事業内容の定期的な改善・見直しの方針及び方法に関する具体的な提案があるか。</a:t>
            </a:r>
            <a:endParaRPr kumimoji="1" lang="ja-JP" altLang="en-US" sz="2000" dirty="0"/>
          </a:p>
        </p:txBody>
      </p:sp>
      <p:sp>
        <p:nvSpPr>
          <p:cNvPr id="8" name="テキスト ボックス 7">
            <a:extLst>
              <a:ext uri="{FF2B5EF4-FFF2-40B4-BE49-F238E27FC236}">
                <a16:creationId xmlns:a16="http://schemas.microsoft.com/office/drawing/2014/main" id="{1A69C00B-D59F-D0CD-EE1B-109A1C14AE1E}"/>
              </a:ext>
            </a:extLst>
          </p:cNvPr>
          <p:cNvSpPr txBox="1"/>
          <p:nvPr/>
        </p:nvSpPr>
        <p:spPr>
          <a:xfrm>
            <a:off x="6727971" y="260193"/>
            <a:ext cx="2516697" cy="369332"/>
          </a:xfrm>
          <a:prstGeom prst="rect">
            <a:avLst/>
          </a:prstGeom>
          <a:noFill/>
        </p:spPr>
        <p:txBody>
          <a:bodyPr wrap="square" rtlCol="0">
            <a:spAutoFit/>
          </a:bodyPr>
          <a:lstStyle/>
          <a:p>
            <a:pPr algn="r"/>
            <a:r>
              <a:rPr kumimoji="1" lang="ja-JP" altLang="en-US" dirty="0"/>
              <a:t>（２ページ以内）</a:t>
            </a:r>
          </a:p>
        </p:txBody>
      </p:sp>
      <p:sp>
        <p:nvSpPr>
          <p:cNvPr id="9" name="テキスト ボックス 8">
            <a:extLst>
              <a:ext uri="{FF2B5EF4-FFF2-40B4-BE49-F238E27FC236}">
                <a16:creationId xmlns:a16="http://schemas.microsoft.com/office/drawing/2014/main" id="{995BEC5E-A6F9-E6A7-E48C-CA54C3D2050B}"/>
              </a:ext>
            </a:extLst>
          </p:cNvPr>
          <p:cNvSpPr txBox="1"/>
          <p:nvPr/>
        </p:nvSpPr>
        <p:spPr>
          <a:xfrm>
            <a:off x="528507" y="288253"/>
            <a:ext cx="6971251" cy="369332"/>
          </a:xfrm>
          <a:prstGeom prst="rect">
            <a:avLst/>
          </a:prstGeom>
          <a:noFill/>
        </p:spPr>
        <p:txBody>
          <a:bodyPr wrap="square" rtlCol="0">
            <a:spAutoFit/>
          </a:bodyPr>
          <a:lstStyle/>
          <a:p>
            <a:r>
              <a:rPr kumimoji="1" lang="ja-JP" altLang="en-US" dirty="0"/>
              <a:t>民間商業機能の提案</a:t>
            </a:r>
            <a:endParaRPr kumimoji="1" lang="ja-JP" altLang="en-US" sz="2800" dirty="0"/>
          </a:p>
        </p:txBody>
      </p:sp>
      <p:sp>
        <p:nvSpPr>
          <p:cNvPr id="11" name="テキスト ボックス 10">
            <a:extLst>
              <a:ext uri="{FF2B5EF4-FFF2-40B4-BE49-F238E27FC236}">
                <a16:creationId xmlns:a16="http://schemas.microsoft.com/office/drawing/2014/main" id="{B64D6E49-9D47-AF1F-C061-C5BC4B1705BC}"/>
              </a:ext>
            </a:extLst>
          </p:cNvPr>
          <p:cNvSpPr txBox="1"/>
          <p:nvPr/>
        </p:nvSpPr>
        <p:spPr>
          <a:xfrm>
            <a:off x="528507" y="3212008"/>
            <a:ext cx="8548381" cy="369332"/>
          </a:xfrm>
          <a:prstGeom prst="rect">
            <a:avLst/>
          </a:prstGeom>
          <a:noFill/>
        </p:spPr>
        <p:txBody>
          <a:bodyPr wrap="square" rtlCol="0">
            <a:spAutoFit/>
          </a:bodyPr>
          <a:lstStyle/>
          <a:p>
            <a:pPr algn="ctr"/>
            <a:r>
              <a:rPr kumimoji="1" lang="ja-JP" altLang="en-US" dirty="0"/>
              <a:t>（模式図やイラスト等による表現は可能とする。）</a:t>
            </a:r>
            <a:endParaRPr kumimoji="1" lang="en-US" altLang="ja-JP" dirty="0"/>
          </a:p>
        </p:txBody>
      </p:sp>
    </p:spTree>
    <p:extLst>
      <p:ext uri="{BB962C8B-B14F-4D97-AF65-F5344CB8AC3E}">
        <p14:creationId xmlns:p14="http://schemas.microsoft.com/office/powerpoint/2010/main" val="2975927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D9BC8FE3-7142-8757-946F-315C93F48F46}"/>
              </a:ext>
            </a:extLst>
          </p:cNvPr>
          <p:cNvSpPr txBox="1"/>
          <p:nvPr/>
        </p:nvSpPr>
        <p:spPr>
          <a:xfrm>
            <a:off x="528507" y="288253"/>
            <a:ext cx="6971251" cy="369332"/>
          </a:xfrm>
          <a:prstGeom prst="rect">
            <a:avLst/>
          </a:prstGeom>
          <a:noFill/>
        </p:spPr>
        <p:txBody>
          <a:bodyPr wrap="square" rtlCol="0">
            <a:spAutoFit/>
          </a:bodyPr>
          <a:lstStyle/>
          <a:p>
            <a:r>
              <a:rPr kumimoji="1" lang="ja-JP" altLang="en-US" dirty="0"/>
              <a:t>利用者の管理及び利用料金の収受に関する業務</a:t>
            </a:r>
            <a:endParaRPr kumimoji="1" lang="ja-JP" altLang="en-US" sz="2800" dirty="0"/>
          </a:p>
        </p:txBody>
      </p:sp>
      <p:cxnSp>
        <p:nvCxnSpPr>
          <p:cNvPr id="3" name="直線コネクタ 2">
            <a:extLst>
              <a:ext uri="{FF2B5EF4-FFF2-40B4-BE49-F238E27FC236}">
                <a16:creationId xmlns:a16="http://schemas.microsoft.com/office/drawing/2014/main" id="{827F2B83-687D-6139-37D7-CA268D1E5997}"/>
              </a:ext>
            </a:extLst>
          </p:cNvPr>
          <p:cNvCxnSpPr/>
          <p:nvPr/>
        </p:nvCxnSpPr>
        <p:spPr>
          <a:xfrm>
            <a:off x="360727" y="657585"/>
            <a:ext cx="8716161" cy="0"/>
          </a:xfrm>
          <a:prstGeom prst="line">
            <a:avLst/>
          </a:prstGeom>
          <a:ln w="34925">
            <a:solidFill>
              <a:srgbClr val="00B0F0"/>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B6ED07D8-4F7A-A821-E63E-60346930967D}"/>
              </a:ext>
            </a:extLst>
          </p:cNvPr>
          <p:cNvSpPr txBox="1"/>
          <p:nvPr/>
        </p:nvSpPr>
        <p:spPr>
          <a:xfrm>
            <a:off x="528507" y="858703"/>
            <a:ext cx="8548381" cy="1384995"/>
          </a:xfrm>
          <a:prstGeom prst="rect">
            <a:avLst/>
          </a:prstGeom>
          <a:noFill/>
        </p:spPr>
        <p:txBody>
          <a:bodyPr wrap="square" rtlCol="0">
            <a:spAutoFit/>
          </a:bodyPr>
          <a:lstStyle/>
          <a:p>
            <a:r>
              <a:rPr kumimoji="1" lang="ja-JP" altLang="en-US" sz="1400" dirty="0"/>
              <a:t>■利用料金の設定方法</a:t>
            </a:r>
            <a:endParaRPr kumimoji="1" lang="en-US" altLang="ja-JP" sz="1400" dirty="0"/>
          </a:p>
          <a:p>
            <a:r>
              <a:rPr kumimoji="1" lang="ja-JP" altLang="en-US" sz="1400" dirty="0"/>
              <a:t>（箇条書きで記載してください。）</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p:txBody>
      </p:sp>
      <p:sp>
        <p:nvSpPr>
          <p:cNvPr id="4" name="テキスト ボックス 3">
            <a:extLst>
              <a:ext uri="{FF2B5EF4-FFF2-40B4-BE49-F238E27FC236}">
                <a16:creationId xmlns:a16="http://schemas.microsoft.com/office/drawing/2014/main" id="{0F8D2B64-FE0A-D821-44E5-258FBDDD2CCB}"/>
              </a:ext>
            </a:extLst>
          </p:cNvPr>
          <p:cNvSpPr txBox="1"/>
          <p:nvPr/>
        </p:nvSpPr>
        <p:spPr>
          <a:xfrm>
            <a:off x="528507" y="6385081"/>
            <a:ext cx="8548381" cy="307777"/>
          </a:xfrm>
          <a:prstGeom prst="rect">
            <a:avLst/>
          </a:prstGeom>
          <a:noFill/>
        </p:spPr>
        <p:txBody>
          <a:bodyPr wrap="square" rtlCol="0">
            <a:spAutoFit/>
          </a:bodyPr>
          <a:lstStyle/>
          <a:p>
            <a:r>
              <a:rPr kumimoji="1" lang="ja-JP" altLang="en-US" sz="1400" dirty="0"/>
              <a:t>（　　）及び評価の視点は削除してください。</a:t>
            </a:r>
            <a:endParaRPr kumimoji="1" lang="en-US" altLang="ja-JP" sz="1400" dirty="0"/>
          </a:p>
        </p:txBody>
      </p:sp>
      <p:sp>
        <p:nvSpPr>
          <p:cNvPr id="7" name="テキスト ボックス 6">
            <a:extLst>
              <a:ext uri="{FF2B5EF4-FFF2-40B4-BE49-F238E27FC236}">
                <a16:creationId xmlns:a16="http://schemas.microsoft.com/office/drawing/2014/main" id="{9987D02F-3381-5DB4-21BE-FFF5E0F85CA1}"/>
              </a:ext>
            </a:extLst>
          </p:cNvPr>
          <p:cNvSpPr txBox="1"/>
          <p:nvPr/>
        </p:nvSpPr>
        <p:spPr>
          <a:xfrm>
            <a:off x="528507" y="5861861"/>
            <a:ext cx="8716162" cy="523220"/>
          </a:xfrm>
          <a:prstGeom prst="rect">
            <a:avLst/>
          </a:prstGeom>
          <a:noFill/>
          <a:ln>
            <a:solidFill>
              <a:srgbClr val="00B0F0"/>
            </a:solidFill>
          </a:ln>
        </p:spPr>
        <p:txBody>
          <a:bodyPr wrap="square" rtlCol="0">
            <a:spAutoFit/>
          </a:bodyPr>
          <a:lstStyle/>
          <a:p>
            <a:r>
              <a:rPr kumimoji="1" lang="ja-JP" altLang="en-US" sz="1400" dirty="0"/>
              <a:t>評価の視点</a:t>
            </a:r>
            <a:endParaRPr kumimoji="1" lang="en-US" altLang="ja-JP" sz="1400" dirty="0"/>
          </a:p>
          <a:p>
            <a:r>
              <a:rPr kumimoji="1" lang="ja-JP" altLang="en-US" sz="1400" dirty="0"/>
              <a:t>・利用料金の設定方法、利用者の選定方法等に関する考え方は優れているか。</a:t>
            </a:r>
            <a:endParaRPr kumimoji="1" lang="ja-JP" altLang="en-US" sz="2000" dirty="0"/>
          </a:p>
        </p:txBody>
      </p:sp>
      <p:sp>
        <p:nvSpPr>
          <p:cNvPr id="8" name="テキスト ボックス 7">
            <a:extLst>
              <a:ext uri="{FF2B5EF4-FFF2-40B4-BE49-F238E27FC236}">
                <a16:creationId xmlns:a16="http://schemas.microsoft.com/office/drawing/2014/main" id="{1A69C00B-D59F-D0CD-EE1B-109A1C14AE1E}"/>
              </a:ext>
            </a:extLst>
          </p:cNvPr>
          <p:cNvSpPr txBox="1"/>
          <p:nvPr/>
        </p:nvSpPr>
        <p:spPr>
          <a:xfrm>
            <a:off x="6727971" y="260193"/>
            <a:ext cx="2516697" cy="369332"/>
          </a:xfrm>
          <a:prstGeom prst="rect">
            <a:avLst/>
          </a:prstGeom>
          <a:noFill/>
        </p:spPr>
        <p:txBody>
          <a:bodyPr wrap="square" rtlCol="0">
            <a:spAutoFit/>
          </a:bodyPr>
          <a:lstStyle/>
          <a:p>
            <a:pPr algn="r"/>
            <a:r>
              <a:rPr kumimoji="1" lang="ja-JP" altLang="en-US" dirty="0"/>
              <a:t>（１ページ以内）</a:t>
            </a:r>
          </a:p>
        </p:txBody>
      </p:sp>
      <p:sp>
        <p:nvSpPr>
          <p:cNvPr id="11" name="テキスト ボックス 10">
            <a:extLst>
              <a:ext uri="{FF2B5EF4-FFF2-40B4-BE49-F238E27FC236}">
                <a16:creationId xmlns:a16="http://schemas.microsoft.com/office/drawing/2014/main" id="{11F60805-E9B8-A951-CE3A-DB793C77FA10}"/>
              </a:ext>
            </a:extLst>
          </p:cNvPr>
          <p:cNvSpPr txBox="1"/>
          <p:nvPr/>
        </p:nvSpPr>
        <p:spPr>
          <a:xfrm>
            <a:off x="528507" y="2711259"/>
            <a:ext cx="8548381" cy="369332"/>
          </a:xfrm>
          <a:prstGeom prst="rect">
            <a:avLst/>
          </a:prstGeom>
          <a:noFill/>
        </p:spPr>
        <p:txBody>
          <a:bodyPr wrap="square" rtlCol="0">
            <a:spAutoFit/>
          </a:bodyPr>
          <a:lstStyle/>
          <a:p>
            <a:pPr algn="ctr"/>
            <a:r>
              <a:rPr kumimoji="1" lang="ja-JP" altLang="en-US" dirty="0"/>
              <a:t>（模式図やイラスト等による表現は可能とする。）</a:t>
            </a:r>
            <a:endParaRPr kumimoji="1" lang="en-US" altLang="ja-JP" dirty="0"/>
          </a:p>
        </p:txBody>
      </p:sp>
    </p:spTree>
    <p:extLst>
      <p:ext uri="{BB962C8B-B14F-4D97-AF65-F5344CB8AC3E}">
        <p14:creationId xmlns:p14="http://schemas.microsoft.com/office/powerpoint/2010/main" val="1061513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D9BC8FE3-7142-8757-946F-315C93F48F46}"/>
              </a:ext>
            </a:extLst>
          </p:cNvPr>
          <p:cNvSpPr txBox="1"/>
          <p:nvPr/>
        </p:nvSpPr>
        <p:spPr>
          <a:xfrm>
            <a:off x="528507" y="288253"/>
            <a:ext cx="6971251" cy="369332"/>
          </a:xfrm>
          <a:prstGeom prst="rect">
            <a:avLst/>
          </a:prstGeom>
          <a:noFill/>
        </p:spPr>
        <p:txBody>
          <a:bodyPr wrap="square" rtlCol="0">
            <a:spAutoFit/>
          </a:bodyPr>
          <a:lstStyle/>
          <a:p>
            <a:r>
              <a:rPr kumimoji="1" lang="ja-JP" altLang="en-US" dirty="0"/>
              <a:t>利用者の管理及び利用料金の収受に関する業務</a:t>
            </a:r>
            <a:endParaRPr kumimoji="1" lang="ja-JP" altLang="en-US" sz="2800" dirty="0"/>
          </a:p>
        </p:txBody>
      </p:sp>
      <p:cxnSp>
        <p:nvCxnSpPr>
          <p:cNvPr id="3" name="直線コネクタ 2">
            <a:extLst>
              <a:ext uri="{FF2B5EF4-FFF2-40B4-BE49-F238E27FC236}">
                <a16:creationId xmlns:a16="http://schemas.microsoft.com/office/drawing/2014/main" id="{827F2B83-687D-6139-37D7-CA268D1E5997}"/>
              </a:ext>
            </a:extLst>
          </p:cNvPr>
          <p:cNvCxnSpPr/>
          <p:nvPr/>
        </p:nvCxnSpPr>
        <p:spPr>
          <a:xfrm>
            <a:off x="360727" y="657585"/>
            <a:ext cx="8716161" cy="0"/>
          </a:xfrm>
          <a:prstGeom prst="line">
            <a:avLst/>
          </a:prstGeom>
          <a:ln w="34925">
            <a:solidFill>
              <a:srgbClr val="00B0F0"/>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B6ED07D8-4F7A-A821-E63E-60346930967D}"/>
              </a:ext>
            </a:extLst>
          </p:cNvPr>
          <p:cNvSpPr txBox="1"/>
          <p:nvPr/>
        </p:nvSpPr>
        <p:spPr>
          <a:xfrm>
            <a:off x="528507" y="858703"/>
            <a:ext cx="8548381" cy="1384995"/>
          </a:xfrm>
          <a:prstGeom prst="rect">
            <a:avLst/>
          </a:prstGeom>
          <a:noFill/>
        </p:spPr>
        <p:txBody>
          <a:bodyPr wrap="square" rtlCol="0">
            <a:spAutoFit/>
          </a:bodyPr>
          <a:lstStyle/>
          <a:p>
            <a:r>
              <a:rPr kumimoji="1" lang="ja-JP" altLang="en-US" sz="1400" dirty="0"/>
              <a:t>■利用者の選定方法等</a:t>
            </a:r>
            <a:endParaRPr kumimoji="1" lang="en-US" altLang="ja-JP" sz="1400" dirty="0"/>
          </a:p>
          <a:p>
            <a:r>
              <a:rPr kumimoji="1" lang="ja-JP" altLang="en-US" sz="1400" dirty="0"/>
              <a:t>（箇条書きで記載してください。）</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a:p>
            <a:r>
              <a:rPr kumimoji="1" lang="ja-JP" altLang="en-US" sz="1400" dirty="0"/>
              <a:t>・〇〇〇〇〇〇〇〇〇〇〇〇〇〇〇〇〇〇〇〇〇〇〇〇〇〇〇〇〇〇〇〇〇〇〇〇〇〇〇〇〇〇〇〇〇〇</a:t>
            </a:r>
            <a:endParaRPr kumimoji="1" lang="en-US" altLang="ja-JP" sz="1400" dirty="0"/>
          </a:p>
        </p:txBody>
      </p:sp>
      <p:sp>
        <p:nvSpPr>
          <p:cNvPr id="4" name="テキスト ボックス 3">
            <a:extLst>
              <a:ext uri="{FF2B5EF4-FFF2-40B4-BE49-F238E27FC236}">
                <a16:creationId xmlns:a16="http://schemas.microsoft.com/office/drawing/2014/main" id="{0F8D2B64-FE0A-D821-44E5-258FBDDD2CCB}"/>
              </a:ext>
            </a:extLst>
          </p:cNvPr>
          <p:cNvSpPr txBox="1"/>
          <p:nvPr/>
        </p:nvSpPr>
        <p:spPr>
          <a:xfrm>
            <a:off x="528507" y="6385081"/>
            <a:ext cx="8548381" cy="307777"/>
          </a:xfrm>
          <a:prstGeom prst="rect">
            <a:avLst/>
          </a:prstGeom>
          <a:noFill/>
        </p:spPr>
        <p:txBody>
          <a:bodyPr wrap="square" rtlCol="0">
            <a:spAutoFit/>
          </a:bodyPr>
          <a:lstStyle/>
          <a:p>
            <a:r>
              <a:rPr kumimoji="1" lang="ja-JP" altLang="en-US" sz="1400" dirty="0"/>
              <a:t>（　　）及び評価の視点は削除してください。</a:t>
            </a:r>
            <a:endParaRPr kumimoji="1" lang="en-US" altLang="ja-JP" sz="1400" dirty="0"/>
          </a:p>
        </p:txBody>
      </p:sp>
      <p:sp>
        <p:nvSpPr>
          <p:cNvPr id="7" name="テキスト ボックス 6">
            <a:extLst>
              <a:ext uri="{FF2B5EF4-FFF2-40B4-BE49-F238E27FC236}">
                <a16:creationId xmlns:a16="http://schemas.microsoft.com/office/drawing/2014/main" id="{9987D02F-3381-5DB4-21BE-FFF5E0F85CA1}"/>
              </a:ext>
            </a:extLst>
          </p:cNvPr>
          <p:cNvSpPr txBox="1"/>
          <p:nvPr/>
        </p:nvSpPr>
        <p:spPr>
          <a:xfrm>
            <a:off x="528507" y="5737687"/>
            <a:ext cx="9053800" cy="523220"/>
          </a:xfrm>
          <a:prstGeom prst="rect">
            <a:avLst/>
          </a:prstGeom>
          <a:noFill/>
          <a:ln>
            <a:solidFill>
              <a:srgbClr val="00B0F0"/>
            </a:solidFill>
          </a:ln>
        </p:spPr>
        <p:txBody>
          <a:bodyPr wrap="square" rtlCol="0">
            <a:spAutoFit/>
          </a:bodyPr>
          <a:lstStyle/>
          <a:p>
            <a:r>
              <a:rPr kumimoji="1" lang="ja-JP" altLang="en-US" sz="1400" dirty="0"/>
              <a:t>評価の視点</a:t>
            </a:r>
            <a:endParaRPr kumimoji="1" lang="en-US" altLang="ja-JP" sz="1400" dirty="0"/>
          </a:p>
          <a:p>
            <a:r>
              <a:rPr kumimoji="1" lang="ja-JP" altLang="en-US" sz="1400" dirty="0"/>
              <a:t>・利用料金の設定方法、利用者の選定方法等に関する考え方は優れているか。</a:t>
            </a:r>
            <a:endParaRPr kumimoji="1" lang="en-US" altLang="ja-JP" sz="1400" dirty="0"/>
          </a:p>
        </p:txBody>
      </p:sp>
      <p:sp>
        <p:nvSpPr>
          <p:cNvPr id="8" name="テキスト ボックス 7">
            <a:extLst>
              <a:ext uri="{FF2B5EF4-FFF2-40B4-BE49-F238E27FC236}">
                <a16:creationId xmlns:a16="http://schemas.microsoft.com/office/drawing/2014/main" id="{1A69C00B-D59F-D0CD-EE1B-109A1C14AE1E}"/>
              </a:ext>
            </a:extLst>
          </p:cNvPr>
          <p:cNvSpPr txBox="1"/>
          <p:nvPr/>
        </p:nvSpPr>
        <p:spPr>
          <a:xfrm>
            <a:off x="6727971" y="260193"/>
            <a:ext cx="2516697" cy="369332"/>
          </a:xfrm>
          <a:prstGeom prst="rect">
            <a:avLst/>
          </a:prstGeom>
          <a:noFill/>
        </p:spPr>
        <p:txBody>
          <a:bodyPr wrap="square" rtlCol="0">
            <a:spAutoFit/>
          </a:bodyPr>
          <a:lstStyle/>
          <a:p>
            <a:pPr algn="r"/>
            <a:r>
              <a:rPr kumimoji="1" lang="ja-JP" altLang="en-US" dirty="0"/>
              <a:t>（１ページ以内）</a:t>
            </a:r>
          </a:p>
        </p:txBody>
      </p:sp>
      <p:sp>
        <p:nvSpPr>
          <p:cNvPr id="12" name="テキスト ボックス 11">
            <a:extLst>
              <a:ext uri="{FF2B5EF4-FFF2-40B4-BE49-F238E27FC236}">
                <a16:creationId xmlns:a16="http://schemas.microsoft.com/office/drawing/2014/main" id="{B2165687-1051-B02E-CD23-10D9835CE6E9}"/>
              </a:ext>
            </a:extLst>
          </p:cNvPr>
          <p:cNvSpPr txBox="1"/>
          <p:nvPr/>
        </p:nvSpPr>
        <p:spPr>
          <a:xfrm>
            <a:off x="528507" y="3212008"/>
            <a:ext cx="8548381" cy="369332"/>
          </a:xfrm>
          <a:prstGeom prst="rect">
            <a:avLst/>
          </a:prstGeom>
          <a:noFill/>
        </p:spPr>
        <p:txBody>
          <a:bodyPr wrap="square" rtlCol="0">
            <a:spAutoFit/>
          </a:bodyPr>
          <a:lstStyle/>
          <a:p>
            <a:pPr algn="ctr"/>
            <a:r>
              <a:rPr kumimoji="1" lang="ja-JP" altLang="en-US" dirty="0"/>
              <a:t>（模式図やイラスト等による表現は可能とする。）</a:t>
            </a:r>
            <a:endParaRPr kumimoji="1" lang="en-US" altLang="ja-JP" dirty="0"/>
          </a:p>
        </p:txBody>
      </p:sp>
    </p:spTree>
    <p:extLst>
      <p:ext uri="{BB962C8B-B14F-4D97-AF65-F5344CB8AC3E}">
        <p14:creationId xmlns:p14="http://schemas.microsoft.com/office/powerpoint/2010/main" val="98870676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5480</TotalTime>
  <Words>1921</Words>
  <Application>Microsoft Office PowerPoint</Application>
  <PresentationFormat>A4 210 x 297 mm</PresentationFormat>
  <Paragraphs>244</Paragraphs>
  <Slides>19</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19</vt:i4>
      </vt:variant>
    </vt:vector>
  </HeadingPairs>
  <TitlesOfParts>
    <vt:vector size="23" baseType="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竹村 大河</dc:creator>
  <cp:lastModifiedBy>竹村 大河</cp:lastModifiedBy>
  <cp:revision>25</cp:revision>
  <cp:lastPrinted>2024-11-10T22:52:56Z</cp:lastPrinted>
  <dcterms:created xsi:type="dcterms:W3CDTF">2024-08-19T05:13:47Z</dcterms:created>
  <dcterms:modified xsi:type="dcterms:W3CDTF">2024-12-08T22:17:40Z</dcterms:modified>
</cp:coreProperties>
</file>